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9" r:id="rId14"/>
    <p:sldId id="270" r:id="rId15"/>
    <p:sldId id="271" r:id="rId16"/>
    <p:sldId id="272" r:id="rId17"/>
    <p:sldId id="273" r:id="rId18"/>
    <p:sldId id="274" r:id="rId19"/>
    <p:sldId id="268"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1166" y="5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923715-5C13-449B-BB34-0C257A677892}"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231896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923715-5C13-449B-BB34-0C257A677892}"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426669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923715-5C13-449B-BB34-0C257A677892}"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796B87-C21C-4B26-8E57-2EC7514197EB}"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849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B923715-5C13-449B-BB34-0C257A677892}"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265733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B923715-5C13-449B-BB34-0C257A677892}"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796B87-C21C-4B26-8E57-2EC7514197EB}"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335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B923715-5C13-449B-BB34-0C257A677892}"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107183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923715-5C13-449B-BB34-0C257A677892}"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115239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923715-5C13-449B-BB34-0C257A677892}"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17534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923715-5C13-449B-BB34-0C257A677892}"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189162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923715-5C13-449B-BB34-0C257A677892}" type="datetimeFigureOut">
              <a:rPr lang="ru-RU" smtClean="0"/>
              <a:t>08.04.2017</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230394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923715-5C13-449B-BB34-0C257A677892}"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302664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923715-5C13-449B-BB34-0C257A677892}" type="datetimeFigureOut">
              <a:rPr lang="ru-RU" smtClean="0"/>
              <a:t>08.04.2017</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223190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923715-5C13-449B-BB34-0C257A677892}" type="datetimeFigureOut">
              <a:rPr lang="ru-RU" smtClean="0"/>
              <a:t>08.04.2017</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120385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23715-5C13-449B-BB34-0C257A677892}" type="datetimeFigureOut">
              <a:rPr lang="ru-RU" smtClean="0"/>
              <a:t>08.04.2017</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288047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923715-5C13-449B-BB34-0C257A677892}"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221516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923715-5C13-449B-BB34-0C257A677892}" type="datetimeFigureOut">
              <a:rPr lang="ru-RU" smtClean="0"/>
              <a:t>08.04.2017</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796B87-C21C-4B26-8E57-2EC7514197EB}" type="slidenum">
              <a:rPr lang="ru-RU" smtClean="0"/>
              <a:t>‹#›</a:t>
            </a:fld>
            <a:endParaRPr lang="ru-RU"/>
          </a:p>
        </p:txBody>
      </p:sp>
    </p:spTree>
    <p:extLst>
      <p:ext uri="{BB962C8B-B14F-4D97-AF65-F5344CB8AC3E}">
        <p14:creationId xmlns:p14="http://schemas.microsoft.com/office/powerpoint/2010/main" val="221806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923715-5C13-449B-BB34-0C257A677892}" type="datetimeFigureOut">
              <a:rPr lang="ru-RU" smtClean="0"/>
              <a:t>08.04.2017</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0796B87-C21C-4B26-8E57-2EC7514197EB}" type="slidenum">
              <a:rPr lang="ru-RU" smtClean="0"/>
              <a:t>‹#›</a:t>
            </a:fld>
            <a:endParaRPr lang="ru-RU"/>
          </a:p>
        </p:txBody>
      </p:sp>
    </p:spTree>
    <p:extLst>
      <p:ext uri="{BB962C8B-B14F-4D97-AF65-F5344CB8AC3E}">
        <p14:creationId xmlns:p14="http://schemas.microsoft.com/office/powerpoint/2010/main" val="10185915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525486" y="206829"/>
            <a:ext cx="6843735" cy="411421"/>
          </a:xfrm>
          <a:prstGeom prst="rect">
            <a:avLst/>
          </a:prstGeom>
        </p:spPr>
      </p:pic>
      <p:sp>
        <p:nvSpPr>
          <p:cNvPr id="2" name="Заголовок 1"/>
          <p:cNvSpPr>
            <a:spLocks noGrp="1"/>
          </p:cNvSpPr>
          <p:nvPr>
            <p:ph type="ctrTitle"/>
          </p:nvPr>
        </p:nvSpPr>
        <p:spPr>
          <a:xfrm>
            <a:off x="2525486" y="1734758"/>
            <a:ext cx="9144000" cy="2479675"/>
          </a:xfrm>
        </p:spPr>
        <p:txBody>
          <a:bodyPr>
            <a:noAutofit/>
          </a:bodyPr>
          <a:lstStyle/>
          <a:p>
            <a:pPr algn="ctr"/>
            <a:r>
              <a:rPr lang="ru-RU" b="1" dirty="0"/>
              <a:t>Консультация для воспитателей: </a:t>
            </a:r>
            <a:r>
              <a:rPr lang="ru-RU" b="1" dirty="0" smtClean="0"/>
              <a:t/>
            </a:r>
            <a:br>
              <a:rPr lang="ru-RU" b="1" dirty="0" smtClean="0"/>
            </a:br>
            <a:r>
              <a:rPr lang="ru-RU" b="1" dirty="0" smtClean="0"/>
              <a:t>«</a:t>
            </a:r>
            <a:r>
              <a:rPr lang="ru-RU" b="1" dirty="0"/>
              <a:t>Детские конфликты»</a:t>
            </a:r>
            <a:endParaRPr lang="ru-RU" dirty="0"/>
          </a:p>
        </p:txBody>
      </p:sp>
      <p:sp>
        <p:nvSpPr>
          <p:cNvPr id="3" name="Подзаголовок 2"/>
          <p:cNvSpPr>
            <a:spLocks noGrp="1"/>
          </p:cNvSpPr>
          <p:nvPr>
            <p:ph type="subTitle" idx="1"/>
          </p:nvPr>
        </p:nvSpPr>
        <p:spPr>
          <a:xfrm>
            <a:off x="2463567" y="5566893"/>
            <a:ext cx="9144000" cy="664029"/>
          </a:xfrm>
        </p:spPr>
        <p:txBody>
          <a:bodyPr>
            <a:normAutofit fontScale="55000" lnSpcReduction="20000"/>
          </a:bodyPr>
          <a:lstStyle/>
          <a:p>
            <a:pPr algn="r"/>
            <a:r>
              <a:rPr lang="ru-RU" sz="4000" b="1" dirty="0"/>
              <a:t>Подготовила: воспитатель первой категории Бычкова Е.В</a:t>
            </a:r>
            <a:r>
              <a:rPr lang="ru-RU" b="1" dirty="0"/>
              <a:t>.</a:t>
            </a:r>
            <a:endParaRPr lang="ru-RU" dirty="0"/>
          </a:p>
        </p:txBody>
      </p:sp>
    </p:spTree>
    <p:extLst>
      <p:ext uri="{BB962C8B-B14F-4D97-AF65-F5344CB8AC3E}">
        <p14:creationId xmlns:p14="http://schemas.microsoft.com/office/powerpoint/2010/main" val="1875174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2230" y="217714"/>
            <a:ext cx="10602684" cy="6096000"/>
          </a:xfrm>
        </p:spPr>
        <p:txBody>
          <a:bodyPr>
            <a:normAutofit fontScale="90000"/>
          </a:bodyPr>
          <a:lstStyle/>
          <a:p>
            <a:r>
              <a:rPr lang="ru-RU" sz="2700" b="1" dirty="0" smtClean="0"/>
              <a:t>Техника </a:t>
            </a:r>
            <a:r>
              <a:rPr lang="ru-RU" sz="2700" b="1" dirty="0"/>
              <a:t>активного</a:t>
            </a:r>
            <a:r>
              <a:rPr lang="ru-RU" sz="2700" dirty="0"/>
              <a:t> </a:t>
            </a:r>
            <a:r>
              <a:rPr lang="ru-RU" sz="2700" b="1" dirty="0"/>
              <a:t>слушания.</a:t>
            </a:r>
            <a:r>
              <a:rPr lang="ru-RU" sz="1800" dirty="0"/>
              <a:t> </a:t>
            </a:r>
            <a:r>
              <a:rPr lang="ru-RU" sz="2000" dirty="0"/>
              <a:t>Это умение слушать и слышать ребенка. Активно слушать – это значит возвращать ему в беседе то, что он поведал, при этом обозначив его чувство. Воспитатель принимает позу «глаза в глаза», настраивается на ребенка, слушает с сочувствием, использует в разговоре поддержку, прояснения, уточнения, повторяет наиболее важные мысли и чувства (т.е. подтверждает, отражает содержание информации и чувств ребенка). Педагог показывает принятие и понимание ребенка тоном голоса, мимикой, жестами, взглядом, позой, не перебивает и не дает советов, не приводит примеров, остается нейтральным, не принимая ничью сторону, получает интересующую его информацию, старается поставить себя на его место. Важно в беседе держать паузу – это время принадлежит ребенку, пауза помогает ребенку разобраться в своем переживании. Не нужно торопиться с выводами, проверить свои предположения и удостовериться, что правильно понял ребенка. Помолчать нужно и после ответа ребенка – может он что-то добавит. Беседа проходит в непринужденной, спокойной обстановке. Воспитатель не доминирует в беседе, он посредник, помощник.</a:t>
            </a:r>
            <a:br>
              <a:rPr lang="ru-RU" sz="2000" dirty="0"/>
            </a:br>
            <a:r>
              <a:rPr lang="ru-RU" sz="2000" dirty="0"/>
              <a:t>Воспитателю иногда полезно повторить, как он понял, что произошло с ребенком, целесообразно использовать другие слова с тем же смыслом.</a:t>
            </a:r>
            <a:br>
              <a:rPr lang="ru-RU" sz="2000" dirty="0"/>
            </a:br>
            <a:r>
              <a:rPr lang="ru-RU" sz="2000" dirty="0"/>
              <a:t>Выслушиваются обе стороны: если в данный момент говорит один из участников конфликта, и он начинает понимать, что в его проблему вникают, то необходимо каким-либо образом дать понять другому участнику, что и он будет столь же внимательно выслушан. Ребенок должен сам сделать выводы из своих собственных слов, постепенно усиливая их эмоциональный накал. Воспитатель не должен приводить к эффекту «</a:t>
            </a:r>
            <a:r>
              <a:rPr lang="ru-RU" sz="2000" dirty="0" err="1"/>
              <a:t>самонакручивания</a:t>
            </a:r>
            <a:r>
              <a:rPr lang="ru-RU" sz="2000" dirty="0"/>
              <a:t>».</a:t>
            </a:r>
            <a:r>
              <a:rPr lang="ru-RU" sz="1800" dirty="0"/>
              <a:t/>
            </a:r>
            <a:br>
              <a:rPr lang="ru-RU" sz="1800" dirty="0"/>
            </a:br>
            <a:endParaRPr lang="ru-RU" sz="1800" dirty="0"/>
          </a:p>
        </p:txBody>
      </p:sp>
    </p:spTree>
    <p:extLst>
      <p:ext uri="{BB962C8B-B14F-4D97-AF65-F5344CB8AC3E}">
        <p14:creationId xmlns:p14="http://schemas.microsoft.com/office/powerpoint/2010/main" val="2916919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0151" y="138334"/>
            <a:ext cx="10925174" cy="6605366"/>
          </a:xfrm>
        </p:spPr>
        <p:txBody>
          <a:bodyPr>
            <a:normAutofit fontScale="90000"/>
          </a:bodyPr>
          <a:lstStyle/>
          <a:p>
            <a:pPr lvl="0"/>
            <a:r>
              <a:rPr lang="ru-RU" b="1" dirty="0"/>
              <a:t>Методы профилактики </a:t>
            </a:r>
            <a:r>
              <a:rPr lang="ru-RU" b="1" dirty="0" smtClean="0"/>
              <a:t>конфликтов</a:t>
            </a:r>
            <a:br>
              <a:rPr lang="ru-RU" b="1" dirty="0" smtClean="0"/>
            </a:br>
            <a:r>
              <a:rPr lang="ru-RU" sz="2000" dirty="0"/>
              <a:t>Очень важным аспектом воспитания является развитие </a:t>
            </a:r>
            <a:r>
              <a:rPr lang="ru-RU" sz="2200" b="1" i="1" dirty="0">
                <a:solidFill>
                  <a:srgbClr val="FF0000"/>
                </a:solidFill>
              </a:rPr>
              <a:t>самоконтроля</a:t>
            </a:r>
            <a:r>
              <a:rPr lang="ru-RU" sz="2000" b="1" i="1" dirty="0"/>
              <a:t> </a:t>
            </a:r>
            <a:r>
              <a:rPr lang="ru-RU" sz="2000" b="1" i="1" u="sng" dirty="0">
                <a:solidFill>
                  <a:srgbClr val="7030A0"/>
                </a:solidFill>
              </a:rPr>
              <a:t>– это когда индивидуальное поведение соответствует определенным стандартам, правилам, регуляторам, которые установились в данном обществе</a:t>
            </a:r>
            <a:r>
              <a:rPr lang="ru-RU" sz="2000" b="1" i="1" u="sng" dirty="0" smtClean="0">
                <a:solidFill>
                  <a:srgbClr val="7030A0"/>
                </a:solidFill>
              </a:rPr>
              <a:t>.</a:t>
            </a:r>
            <a:r>
              <a:rPr lang="ru-RU" sz="2000" b="1" i="1" u="sng" dirty="0">
                <a:solidFill>
                  <a:srgbClr val="7030A0"/>
                </a:solidFill>
              </a:rPr>
              <a:t/>
            </a:r>
            <a:br>
              <a:rPr lang="ru-RU" sz="2000" b="1" i="1" u="sng" dirty="0">
                <a:solidFill>
                  <a:srgbClr val="7030A0"/>
                </a:solidFill>
              </a:rPr>
            </a:br>
            <a:r>
              <a:rPr lang="ru-RU" sz="2000" b="1" i="1" u="sng" dirty="0" smtClean="0">
                <a:solidFill>
                  <a:srgbClr val="7030A0"/>
                </a:solidFill>
              </a:rPr>
              <a:t/>
            </a:r>
            <a:br>
              <a:rPr lang="ru-RU" sz="2000" b="1" i="1" u="sng" dirty="0" smtClean="0">
                <a:solidFill>
                  <a:srgbClr val="7030A0"/>
                </a:solidFill>
              </a:rPr>
            </a:br>
            <a:r>
              <a:rPr lang="ru-RU" sz="2200" b="1" dirty="0" smtClean="0">
                <a:solidFill>
                  <a:srgbClr val="FF0000"/>
                </a:solidFill>
              </a:rPr>
              <a:t>Внешний </a:t>
            </a:r>
            <a:r>
              <a:rPr lang="ru-RU" sz="2200" b="1" dirty="0">
                <a:solidFill>
                  <a:srgbClr val="FF0000"/>
                </a:solidFill>
              </a:rPr>
              <a:t>контроль за поведением необходим всем детям дошкольного возраста.</a:t>
            </a:r>
            <a:r>
              <a:rPr lang="ru-RU" sz="2000" b="1" dirty="0">
                <a:solidFill>
                  <a:srgbClr val="FF0000"/>
                </a:solidFill>
              </a:rPr>
              <a:t> </a:t>
            </a:r>
            <a:r>
              <a:rPr lang="ru-RU" sz="2000" dirty="0"/>
              <a:t>Средства контроля не должны представлять собой крайности. </a:t>
            </a:r>
            <a:r>
              <a:rPr lang="ru-RU" sz="2000" dirty="0" smtClean="0"/>
              <a:t/>
            </a:r>
            <a:br>
              <a:rPr lang="ru-RU" sz="2000" dirty="0" smtClean="0"/>
            </a:br>
            <a:r>
              <a:rPr lang="ru-RU" sz="2000" dirty="0" smtClean="0"/>
              <a:t/>
            </a:r>
            <a:br>
              <a:rPr lang="ru-RU" sz="2000" dirty="0" smtClean="0"/>
            </a:br>
            <a:r>
              <a:rPr lang="ru-RU" sz="2200" b="1" dirty="0" smtClean="0">
                <a:solidFill>
                  <a:srgbClr val="FF0000"/>
                </a:solidFill>
              </a:rPr>
              <a:t>Воспитательные </a:t>
            </a:r>
            <a:r>
              <a:rPr lang="ru-RU" sz="2200" b="1" dirty="0">
                <a:solidFill>
                  <a:srgbClr val="FF0000"/>
                </a:solidFill>
              </a:rPr>
              <a:t>приемы </a:t>
            </a:r>
            <a:r>
              <a:rPr lang="ru-RU" sz="2000" dirty="0"/>
              <a:t>могут основываться на организации деятельности </a:t>
            </a:r>
            <a:r>
              <a:rPr lang="ru-RU" sz="2000" dirty="0" smtClean="0"/>
              <a:t>ребенка, развитии</a:t>
            </a:r>
            <a:r>
              <a:rPr lang="ru-RU" sz="2000" dirty="0"/>
              <a:t> </a:t>
            </a:r>
            <a:r>
              <a:rPr lang="ru-RU" sz="2000" u="sng" dirty="0"/>
              <a:t>навыков общения детей со сверстниками</a:t>
            </a:r>
            <a:r>
              <a:rPr lang="ru-RU" sz="2000" dirty="0"/>
              <a:t>, для этого используются:</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сюжетно-ролевые игры</a:t>
            </a:r>
            <a:r>
              <a:rPr lang="ru-RU" sz="2000" dirty="0"/>
              <a:t> ( в том числе и с наличием проблемной ситуации)</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имитационные игры </a:t>
            </a:r>
            <a:r>
              <a:rPr lang="ru-RU" sz="2000" dirty="0"/>
              <a:t>( имитирующие в чистом виде какой-либо человеческий </a:t>
            </a:r>
            <a:br>
              <a:rPr lang="ru-RU" sz="2000" dirty="0"/>
            </a:br>
            <a:r>
              <a:rPr lang="ru-RU" sz="2000" dirty="0" smtClean="0"/>
              <a:t>                     процесс</a:t>
            </a:r>
            <a:r>
              <a:rPr lang="ru-RU" sz="2000" dirty="0"/>
              <a:t>)</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интерактивные игры </a:t>
            </a:r>
            <a:r>
              <a:rPr lang="ru-RU" sz="2000" dirty="0"/>
              <a:t>( игры на взаимодействие)</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социально-поведенческие тренинги </a:t>
            </a:r>
            <a:r>
              <a:rPr lang="ru-RU" sz="2000" dirty="0"/>
              <a:t>( направленные на обучение модели </a:t>
            </a:r>
            <a:br>
              <a:rPr lang="ru-RU" sz="2000" dirty="0"/>
            </a:br>
            <a:r>
              <a:rPr lang="ru-RU" sz="2000" dirty="0" smtClean="0"/>
              <a:t>                     конструктивного </a:t>
            </a:r>
            <a:r>
              <a:rPr lang="ru-RU" sz="2000" dirty="0"/>
              <a:t>поведения в разрешении конфликтной ситуации)</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обыгрывание конфликтных ситуаций и моделирование </a:t>
            </a:r>
            <a:r>
              <a:rPr lang="ru-RU" sz="2000" dirty="0"/>
              <a:t>выхода из них</a:t>
            </a:r>
            <a:br>
              <a:rPr lang="ru-RU" sz="2000" dirty="0"/>
            </a:br>
            <a:r>
              <a:rPr lang="ru-RU" sz="2000" dirty="0" smtClean="0"/>
              <a:t>                  </a:t>
            </a:r>
            <a:r>
              <a:rPr lang="ru-RU" sz="2000" b="1" dirty="0" smtClean="0">
                <a:solidFill>
                  <a:schemeClr val="accent2">
                    <a:lumMod val="75000"/>
                  </a:schemeClr>
                </a:solidFill>
              </a:rPr>
              <a:t>- </a:t>
            </a:r>
            <a:r>
              <a:rPr lang="ru-RU" sz="2000" b="1" dirty="0" err="1">
                <a:solidFill>
                  <a:schemeClr val="accent2">
                    <a:lumMod val="75000"/>
                  </a:schemeClr>
                </a:solidFill>
              </a:rPr>
              <a:t>психогимнастика</a:t>
            </a:r>
            <a:r>
              <a:rPr lang="ru-RU" sz="2000" dirty="0"/>
              <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чтение и обсуждение художественных произведений</a:t>
            </a:r>
            <a:r>
              <a:rPr lang="ru-RU" sz="2000" dirty="0"/>
              <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просмотр и анализ фрагментов мультипликационных фильмов </a:t>
            </a:r>
            <a:r>
              <a:rPr lang="ru-RU" sz="2000" dirty="0"/>
              <a:t>с </a:t>
            </a:r>
            <a:br>
              <a:rPr lang="ru-RU" sz="2000" dirty="0"/>
            </a:br>
            <a:r>
              <a:rPr lang="ru-RU" sz="2000" dirty="0" smtClean="0"/>
              <a:t>                   последующим </a:t>
            </a:r>
            <a:r>
              <a:rPr lang="ru-RU" sz="2000" dirty="0"/>
              <a:t>моделированием новых версий</a:t>
            </a:r>
            <a:br>
              <a:rPr lang="ru-RU" sz="2000" dirty="0"/>
            </a:br>
            <a:r>
              <a:rPr lang="ru-RU" sz="2000" dirty="0" smtClean="0"/>
              <a:t>                  </a:t>
            </a:r>
            <a:r>
              <a:rPr lang="ru-RU" sz="2000" b="1" dirty="0" smtClean="0">
                <a:solidFill>
                  <a:schemeClr val="accent2">
                    <a:lumMod val="75000"/>
                  </a:schemeClr>
                </a:solidFill>
              </a:rPr>
              <a:t>- </a:t>
            </a:r>
            <a:r>
              <a:rPr lang="ru-RU" sz="2000" b="1" dirty="0">
                <a:solidFill>
                  <a:schemeClr val="accent2">
                    <a:lumMod val="75000"/>
                  </a:schemeClr>
                </a:solidFill>
              </a:rPr>
              <a:t>дискуссии</a:t>
            </a:r>
            <a:r>
              <a:rPr lang="ru-RU" sz="1800" b="1" dirty="0">
                <a:solidFill>
                  <a:schemeClr val="accent2">
                    <a:lumMod val="75000"/>
                  </a:schemeClr>
                </a:solidFill>
              </a:rPr>
              <a:t/>
            </a:r>
            <a:br>
              <a:rPr lang="ru-RU" sz="1800" b="1" dirty="0">
                <a:solidFill>
                  <a:schemeClr val="accent2">
                    <a:lumMod val="75000"/>
                  </a:schemeClr>
                </a:solidFill>
              </a:rPr>
            </a:br>
            <a:endParaRPr lang="ru-RU" sz="2000" b="1" dirty="0">
              <a:solidFill>
                <a:schemeClr val="accent2">
                  <a:lumMod val="75000"/>
                </a:schemeClr>
              </a:solidFill>
            </a:endParaRPr>
          </a:p>
        </p:txBody>
      </p:sp>
    </p:spTree>
    <p:extLst>
      <p:ext uri="{BB962C8B-B14F-4D97-AF65-F5344CB8AC3E}">
        <p14:creationId xmlns:p14="http://schemas.microsoft.com/office/powerpoint/2010/main" val="53057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114" y="315687"/>
            <a:ext cx="10580915" cy="6215742"/>
          </a:xfrm>
        </p:spPr>
        <p:txBody>
          <a:bodyPr>
            <a:noAutofit/>
          </a:bodyPr>
          <a:lstStyle/>
          <a:p>
            <a:r>
              <a:rPr lang="ru-RU" sz="2400" b="1" dirty="0"/>
              <a:t>Для доверительных бесед с детьми в группе можно оборудовать такие уголки и зоны как:</a:t>
            </a:r>
            <a:br>
              <a:rPr lang="ru-RU" sz="2400" b="1" dirty="0"/>
            </a:br>
            <a:r>
              <a:rPr lang="ru-RU" sz="2400" dirty="0"/>
              <a:t> «Солнечный круг» </a:t>
            </a:r>
            <a:br>
              <a:rPr lang="ru-RU" sz="2400" dirty="0"/>
            </a:br>
            <a:r>
              <a:rPr lang="ru-RU" sz="2400" dirty="0"/>
              <a:t>«Уголок доверия»</a:t>
            </a:r>
            <a:br>
              <a:rPr lang="ru-RU" sz="2400" dirty="0"/>
            </a:br>
            <a:r>
              <a:rPr lang="ru-RU" sz="2400" dirty="0"/>
              <a:t>«Островок желаний»</a:t>
            </a:r>
            <a:br>
              <a:rPr lang="ru-RU" sz="2400" dirty="0"/>
            </a:br>
            <a:r>
              <a:rPr lang="ru-RU" sz="2400" dirty="0"/>
              <a:t>«Островок доверия»</a:t>
            </a:r>
            <a:br>
              <a:rPr lang="ru-RU" sz="2400" dirty="0"/>
            </a:br>
            <a:r>
              <a:rPr lang="ru-RU" sz="2400" dirty="0"/>
              <a:t>« Островок чувств»</a:t>
            </a:r>
            <a:br>
              <a:rPr lang="ru-RU" sz="2400" dirty="0"/>
            </a:br>
            <a:r>
              <a:rPr lang="ru-RU" sz="2400" dirty="0"/>
              <a:t>«Секретная комната»</a:t>
            </a:r>
            <a:br>
              <a:rPr lang="ru-RU" sz="2400" dirty="0"/>
            </a:br>
            <a:r>
              <a:rPr lang="ru-RU" sz="2400" dirty="0"/>
              <a:t>«Уютный уголок»</a:t>
            </a:r>
            <a:br>
              <a:rPr lang="ru-RU" sz="2400" dirty="0"/>
            </a:br>
            <a:r>
              <a:rPr lang="ru-RU" sz="2400" dirty="0"/>
              <a:t>« Стол переговоров»</a:t>
            </a:r>
            <a:br>
              <a:rPr lang="ru-RU" sz="2400" dirty="0"/>
            </a:br>
            <a:r>
              <a:rPr lang="ru-RU" sz="2400" dirty="0"/>
              <a:t>«Уголок тишины»</a:t>
            </a:r>
            <a:br>
              <a:rPr lang="ru-RU" sz="2400" dirty="0"/>
            </a:br>
            <a:r>
              <a:rPr lang="ru-RU" sz="2400" dirty="0"/>
              <a:t>«Коврик мира»</a:t>
            </a:r>
            <a:br>
              <a:rPr lang="ru-RU" sz="2400" dirty="0"/>
            </a:br>
            <a:r>
              <a:rPr lang="ru-RU" sz="2400" dirty="0"/>
              <a:t>«Мирные стулья»</a:t>
            </a:r>
            <a:br>
              <a:rPr lang="ru-RU" sz="2400" dirty="0"/>
            </a:br>
            <a:r>
              <a:rPr lang="ru-RU" sz="2400" dirty="0"/>
              <a:t>«Уголок для друзей»</a:t>
            </a:r>
            <a:br>
              <a:rPr lang="ru-RU" sz="2400" dirty="0"/>
            </a:br>
            <a:r>
              <a:rPr lang="ru-RU" sz="2400" dirty="0"/>
              <a:t>В гости к детям могут приходить литературные герои – добрый и злой, Незнайка.</a:t>
            </a:r>
            <a:br>
              <a:rPr lang="ru-RU" sz="2400" dirty="0"/>
            </a:br>
            <a:r>
              <a:rPr lang="ru-RU" sz="2400" dirty="0"/>
              <a:t> </a:t>
            </a:r>
            <a:br>
              <a:rPr lang="ru-RU" sz="2400" dirty="0"/>
            </a:br>
            <a:endParaRPr lang="ru-RU" sz="2400" dirty="0"/>
          </a:p>
        </p:txBody>
      </p:sp>
    </p:spTree>
    <p:extLst>
      <p:ext uri="{BB962C8B-B14F-4D97-AF65-F5344CB8AC3E}">
        <p14:creationId xmlns:p14="http://schemas.microsoft.com/office/powerpoint/2010/main" val="50394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am.ru/upload/blogs/431d84066b07f879a53a4f92ab2a1d35.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101" y="2658606"/>
            <a:ext cx="4922970" cy="2974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loup.ru/upload/000/u1/030/dcf0b5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2" y="1278451"/>
            <a:ext cx="4609372" cy="4545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33768" y="0"/>
            <a:ext cx="6325299" cy="707886"/>
          </a:xfrm>
          <a:prstGeom prst="rect">
            <a:avLst/>
          </a:prstGeom>
          <a:noFill/>
        </p:spPr>
        <p:txBody>
          <a:bodyPr wrap="square" rtlCol="0">
            <a:spAutoFit/>
          </a:bodyPr>
          <a:lstStyle/>
          <a:p>
            <a:r>
              <a:rPr lang="ru-RU" sz="4000" b="1" dirty="0" smtClean="0">
                <a:latin typeface="Bookman Old Style" panose="02050604050505020204" pitchFamily="18" charset="0"/>
                <a:cs typeface="Aharoni" panose="02010803020104030203" pitchFamily="2" charset="-79"/>
              </a:rPr>
              <a:t>МИРИЛКИ:</a:t>
            </a:r>
            <a:endParaRPr lang="ru-RU" sz="4000" b="1" dirty="0">
              <a:latin typeface="Bookman Old Style" panose="02050604050505020204" pitchFamily="18" charset="0"/>
              <a:cs typeface="Aharoni" panose="02010803020104030203" pitchFamily="2" charset="-79"/>
            </a:endParaRPr>
          </a:p>
        </p:txBody>
      </p:sp>
    </p:spTree>
    <p:extLst>
      <p:ext uri="{BB962C8B-B14F-4D97-AF65-F5344CB8AC3E}">
        <p14:creationId xmlns:p14="http://schemas.microsoft.com/office/powerpoint/2010/main" val="78588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153" y="134252"/>
            <a:ext cx="4047362" cy="464461"/>
          </a:xfrm>
        </p:spPr>
        <p:txBody>
          <a:bodyPr>
            <a:noAutofit/>
          </a:bodyPr>
          <a:lstStyle/>
          <a:p>
            <a:r>
              <a:rPr lang="ru-RU" b="1" dirty="0" smtClean="0">
                <a:solidFill>
                  <a:schemeClr val="accent2">
                    <a:lumMod val="75000"/>
                  </a:schemeClr>
                </a:solidFill>
                <a:latin typeface="Century Schoolbook" panose="02040604050505020304" pitchFamily="18" charset="0"/>
              </a:rPr>
              <a:t>Уголок тишины</a:t>
            </a:r>
            <a:endParaRPr lang="ru-RU" b="1" dirty="0">
              <a:solidFill>
                <a:schemeClr val="accent2">
                  <a:lumMod val="75000"/>
                </a:schemeClr>
              </a:solidFill>
              <a:latin typeface="Century Schoolbook" panose="02040604050505020304" pitchFamily="18" charset="0"/>
            </a:endParaRPr>
          </a:p>
        </p:txBody>
      </p:sp>
      <p:pic>
        <p:nvPicPr>
          <p:cNvPr id="5" name="Picture 8" descr="http://st1.stranamam.ru/data/cache/2011oct/10/01/2744572_97028-65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524" y="366483"/>
            <a:ext cx="6295505" cy="46082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eti-club.ru/wp-content/uploads/2014/03/ugolok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81" y="2600325"/>
            <a:ext cx="59055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0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2067" y="210453"/>
            <a:ext cx="8911687" cy="540662"/>
          </a:xfrm>
        </p:spPr>
        <p:txBody>
          <a:bodyPr>
            <a:normAutofit fontScale="90000"/>
          </a:bodyPr>
          <a:lstStyle/>
          <a:p>
            <a:r>
              <a:rPr lang="ru-RU" b="1" i="1" dirty="0" smtClean="0">
                <a:solidFill>
                  <a:schemeClr val="tx2"/>
                </a:solidFill>
              </a:rPr>
              <a:t>Скамья примирения</a:t>
            </a:r>
            <a:endParaRPr lang="ru-RU" b="1" i="1" dirty="0">
              <a:solidFill>
                <a:schemeClr val="tx2"/>
              </a:solidFill>
            </a:endParaRPr>
          </a:p>
        </p:txBody>
      </p:sp>
      <p:pic>
        <p:nvPicPr>
          <p:cNvPr id="3074" name="Picture 2" descr="http://kp.by/share/i/12/8055141/wr-720.sh-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370" y="1012371"/>
            <a:ext cx="8351384" cy="556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4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9420" y="107966"/>
            <a:ext cx="4678093" cy="664919"/>
          </a:xfrm>
          <a:solidFill>
            <a:schemeClr val="accent1">
              <a:lumMod val="60000"/>
              <a:lumOff val="40000"/>
            </a:schemeClr>
          </a:solidFill>
        </p:spPr>
        <p:txBody>
          <a:bodyPr>
            <a:noAutofit/>
          </a:bodyPr>
          <a:lstStyle/>
          <a:p>
            <a:r>
              <a:rPr lang="ru-RU" b="1" dirty="0" smtClean="0">
                <a:solidFill>
                  <a:srgbClr val="C00000"/>
                </a:solidFill>
                <a:latin typeface="Batang" panose="02030600000101010101" pitchFamily="18" charset="-127"/>
                <a:ea typeface="Batang" panose="02030600000101010101" pitchFamily="18" charset="-127"/>
                <a:cs typeface="Aharoni" panose="02010803020104030203" pitchFamily="2" charset="-79"/>
              </a:rPr>
              <a:t>Стихи примирения</a:t>
            </a:r>
            <a:endParaRPr lang="ru-RU" b="1" dirty="0">
              <a:solidFill>
                <a:srgbClr val="C00000"/>
              </a:solidFill>
              <a:latin typeface="Batang" panose="02030600000101010101" pitchFamily="18" charset="-127"/>
              <a:ea typeface="Batang" panose="02030600000101010101" pitchFamily="18" charset="-127"/>
              <a:cs typeface="Aharoni" panose="02010803020104030203" pitchFamily="2" charset="-79"/>
            </a:endParaRPr>
          </a:p>
        </p:txBody>
      </p:sp>
      <p:sp>
        <p:nvSpPr>
          <p:cNvPr id="7" name="AutoShape 10" descr="https://vlgdeti.volganet.ru/upload/iblock/0d2/11111.jpg"/>
          <p:cNvSpPr>
            <a:spLocks noChangeAspect="1" noChangeArrowheads="1"/>
          </p:cNvSpPr>
          <p:nvPr/>
        </p:nvSpPr>
        <p:spPr bwMode="auto">
          <a:xfrm>
            <a:off x="155575" y="-144463"/>
            <a:ext cx="3926568" cy="39265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8" name="Picture 12" descr="http://i028.radikal.ru/1102/0f/15ccb6773e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4143" y="3962399"/>
            <a:ext cx="3167741" cy="273231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3.bp.blogspot.com/-A-wBxhq5FsU/VtiFI291yzI/AAAAAAAAAPQ/Ic-ihE6ykA4/s1600/10%2B%25D0%25BA%25D0%25BE%25D0%25BF%25D0%25B8%25D1%25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60" y="995896"/>
            <a:ext cx="7932511" cy="586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89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rodnaya-tropinka.ru/wp-content/uploads/2014/07/mirilki1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4" name="Picture 4" descr="http://rodnaya-tropinka.ru/wp-content/uploads/2014/07/mirilki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090" y="407849"/>
            <a:ext cx="9304110" cy="618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6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navityr.ru/photos/58d967b6559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629"/>
            <a:ext cx="66675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mygmn.ru/photos/muzykalnye-mirilki-dlya-det-sada-47613-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452" y="1208315"/>
            <a:ext cx="6176548" cy="5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3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093" y="0"/>
            <a:ext cx="11043908" cy="6858000"/>
          </a:xfrm>
          <a:prstGeom prst="rect">
            <a:avLst/>
          </a:prstGeom>
        </p:spPr>
      </p:pic>
      <p:sp>
        <p:nvSpPr>
          <p:cNvPr id="2" name="Заголовок 1"/>
          <p:cNvSpPr>
            <a:spLocks noGrp="1"/>
          </p:cNvSpPr>
          <p:nvPr>
            <p:ph type="title"/>
          </p:nvPr>
        </p:nvSpPr>
        <p:spPr>
          <a:xfrm>
            <a:off x="2324101" y="5867400"/>
            <a:ext cx="9867899" cy="904875"/>
          </a:xfrm>
          <a:solidFill>
            <a:schemeClr val="accent4">
              <a:lumMod val="60000"/>
              <a:lumOff val="40000"/>
            </a:schemeClr>
          </a:solidFill>
        </p:spPr>
        <p:txBody>
          <a:bodyPr>
            <a:noAutofit/>
          </a:bodyPr>
          <a:lstStyle/>
          <a:p>
            <a:r>
              <a:rPr lang="ru-RU" sz="6000" b="1" dirty="0" smtClean="0">
                <a:solidFill>
                  <a:schemeClr val="accent2">
                    <a:lumMod val="75000"/>
                  </a:schemeClr>
                </a:solidFill>
              </a:rPr>
              <a:t>Желаю жизни без шипов</a:t>
            </a:r>
            <a:endParaRPr lang="ru-RU" sz="6000" b="1" dirty="0">
              <a:solidFill>
                <a:schemeClr val="accent2">
                  <a:lumMod val="75000"/>
                </a:schemeClr>
              </a:solidFill>
            </a:endParaRPr>
          </a:p>
        </p:txBody>
      </p:sp>
    </p:spTree>
    <p:extLst>
      <p:ext uri="{BB962C8B-B14F-4D97-AF65-F5344CB8AC3E}">
        <p14:creationId xmlns:p14="http://schemas.microsoft.com/office/powerpoint/2010/main" val="404055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9313" y="187796"/>
            <a:ext cx="10417629" cy="5663089"/>
          </a:xfrm>
          <a:prstGeom prst="rect">
            <a:avLst/>
          </a:prstGeom>
        </p:spPr>
        <p:txBody>
          <a:bodyPr wrap="square">
            <a:spAutoFit/>
          </a:bodyPr>
          <a:lstStyle/>
          <a:p>
            <a:r>
              <a:rPr lang="ru-RU" sz="4800" b="1" dirty="0" smtClean="0">
                <a:solidFill>
                  <a:srgbClr val="C00000"/>
                </a:solidFill>
              </a:rPr>
              <a:t>Конфликт -</a:t>
            </a:r>
            <a:r>
              <a:rPr lang="ru-RU" sz="5400" b="1" dirty="0" smtClean="0">
                <a:solidFill>
                  <a:srgbClr val="C00000"/>
                </a:solidFill>
              </a:rPr>
              <a:t> </a:t>
            </a:r>
            <a:r>
              <a:rPr lang="ru-RU" sz="3200" b="1" dirty="0" smtClean="0"/>
              <a:t>ситуация, в которой каждая из сторон стремится занять позицию, несовместимую и противоположную по отношению к интересам другой стороны.</a:t>
            </a:r>
            <a:r>
              <a:rPr lang="ru-RU" sz="3600" b="1" dirty="0" smtClean="0"/>
              <a:t> </a:t>
            </a:r>
            <a:r>
              <a:rPr lang="ru-RU" sz="4800" b="1" dirty="0" smtClean="0">
                <a:solidFill>
                  <a:srgbClr val="C00000"/>
                </a:solidFill>
              </a:rPr>
              <a:t>Конфликт -</a:t>
            </a:r>
            <a:r>
              <a:rPr lang="ru-RU" sz="3600" b="1" dirty="0" smtClean="0"/>
              <a:t> </a:t>
            </a:r>
            <a:r>
              <a:rPr lang="ru-RU" sz="3200" b="1" dirty="0" smtClean="0"/>
              <a:t>особое взаимодействие индивидов, групп, объединений, которое возникает при их несовместимых взглядах, позициях и интересах. Конфликт обладает как деструктивными, так и конструктивными функциями.</a:t>
            </a:r>
            <a:endParaRPr lang="ru-RU" sz="3200" b="1" dirty="0"/>
          </a:p>
        </p:txBody>
      </p:sp>
    </p:spTree>
    <p:extLst>
      <p:ext uri="{BB962C8B-B14F-4D97-AF65-F5344CB8AC3E}">
        <p14:creationId xmlns:p14="http://schemas.microsoft.com/office/powerpoint/2010/main" val="375281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5209" y="232224"/>
            <a:ext cx="8911687" cy="584204"/>
          </a:xfrm>
          <a:solidFill>
            <a:schemeClr val="accent6">
              <a:lumMod val="75000"/>
            </a:schemeClr>
          </a:solidFill>
        </p:spPr>
        <p:txBody>
          <a:bodyPr>
            <a:normAutofit fontScale="90000"/>
          </a:bodyPr>
          <a:lstStyle/>
          <a:p>
            <a:pPr algn="ctr"/>
            <a:r>
              <a:rPr lang="ru-RU" b="1" dirty="0" smtClean="0"/>
              <a:t>ПРИЧИНЫ КОНФЛИКТОВ:</a:t>
            </a:r>
            <a:endParaRPr lang="ru-RU" b="1" dirty="0"/>
          </a:p>
        </p:txBody>
      </p:sp>
      <p:sp>
        <p:nvSpPr>
          <p:cNvPr id="3" name="Текст 2"/>
          <p:cNvSpPr>
            <a:spLocks noGrp="1"/>
          </p:cNvSpPr>
          <p:nvPr>
            <p:ph type="body" idx="1"/>
          </p:nvPr>
        </p:nvSpPr>
        <p:spPr>
          <a:xfrm>
            <a:off x="1678523" y="892629"/>
            <a:ext cx="4232420" cy="733437"/>
          </a:xfrm>
          <a:solidFill>
            <a:schemeClr val="tx2">
              <a:lumMod val="60000"/>
              <a:lumOff val="40000"/>
            </a:schemeClr>
          </a:solidFill>
        </p:spPr>
        <p:txBody>
          <a:bodyPr/>
          <a:lstStyle/>
          <a:p>
            <a:r>
              <a:rPr lang="ru-RU" b="1" u="sng" dirty="0" smtClean="0"/>
              <a:t>ЛИЧНЫЕ КАЧЕСТВА КОНКРЕТНОГО ЧЕЛОВЕКА</a:t>
            </a:r>
            <a:endParaRPr lang="ru-RU" b="1" u="sng" dirty="0"/>
          </a:p>
        </p:txBody>
      </p:sp>
      <p:sp>
        <p:nvSpPr>
          <p:cNvPr id="4" name="Объект 3"/>
          <p:cNvSpPr>
            <a:spLocks noGrp="1"/>
          </p:cNvSpPr>
          <p:nvPr>
            <p:ph sz="half" idx="2"/>
          </p:nvPr>
        </p:nvSpPr>
        <p:spPr>
          <a:xfrm>
            <a:off x="881744" y="1722519"/>
            <a:ext cx="5497285" cy="3354060"/>
          </a:xfrm>
        </p:spPr>
        <p:txBody>
          <a:bodyPr>
            <a:noAutofit/>
          </a:bodyPr>
          <a:lstStyle/>
          <a:p>
            <a:r>
              <a:rPr lang="ru-RU" sz="2400" b="1" dirty="0" smtClean="0"/>
              <a:t>Неодинаковое эмоциональное мироощущение</a:t>
            </a:r>
          </a:p>
          <a:p>
            <a:r>
              <a:rPr lang="ru-RU" sz="2400" b="1" dirty="0" smtClean="0"/>
              <a:t>Неоднородные притязания</a:t>
            </a:r>
          </a:p>
          <a:p>
            <a:r>
              <a:rPr lang="ru-RU" sz="2400" b="1" dirty="0" smtClean="0"/>
              <a:t>Различные возможности</a:t>
            </a:r>
          </a:p>
          <a:p>
            <a:r>
              <a:rPr lang="ru-RU" sz="2400" b="1" dirty="0" smtClean="0"/>
              <a:t>Склонность к конфликтам</a:t>
            </a:r>
            <a:endParaRPr lang="ru-RU" sz="2400" b="1" dirty="0"/>
          </a:p>
        </p:txBody>
      </p:sp>
      <p:sp>
        <p:nvSpPr>
          <p:cNvPr id="5" name="Текст 4"/>
          <p:cNvSpPr>
            <a:spLocks noGrp="1"/>
          </p:cNvSpPr>
          <p:nvPr>
            <p:ph type="body" sz="quarter" idx="3"/>
          </p:nvPr>
        </p:nvSpPr>
        <p:spPr>
          <a:xfrm>
            <a:off x="7986169" y="971216"/>
            <a:ext cx="3999001" cy="576262"/>
          </a:xfrm>
          <a:solidFill>
            <a:schemeClr val="tx2">
              <a:lumMod val="60000"/>
              <a:lumOff val="40000"/>
            </a:schemeClr>
          </a:solidFill>
        </p:spPr>
        <p:txBody>
          <a:bodyPr/>
          <a:lstStyle/>
          <a:p>
            <a:r>
              <a:rPr lang="ru-RU" b="1" u="sng" dirty="0" smtClean="0"/>
              <a:t>СОЦИАЛЬНЯ СРЕДА</a:t>
            </a:r>
            <a:endParaRPr lang="ru-RU" b="1" u="sng" dirty="0"/>
          </a:p>
        </p:txBody>
      </p:sp>
      <p:sp>
        <p:nvSpPr>
          <p:cNvPr id="6" name="Объект 5"/>
          <p:cNvSpPr>
            <a:spLocks noGrp="1"/>
          </p:cNvSpPr>
          <p:nvPr>
            <p:ph sz="quarter" idx="4"/>
          </p:nvPr>
        </p:nvSpPr>
        <p:spPr>
          <a:xfrm>
            <a:off x="7646496" y="1702266"/>
            <a:ext cx="4338674" cy="454624"/>
          </a:xfrm>
        </p:spPr>
        <p:txBody>
          <a:bodyPr>
            <a:normAutofit lnSpcReduction="10000"/>
          </a:bodyPr>
          <a:lstStyle/>
          <a:p>
            <a:r>
              <a:rPr lang="ru-RU" sz="2400" b="1" dirty="0" smtClean="0"/>
              <a:t>Особенности группы</a:t>
            </a:r>
            <a:endParaRPr lang="ru-RU" sz="2400" b="1" dirty="0"/>
          </a:p>
        </p:txBody>
      </p:sp>
      <p:sp>
        <p:nvSpPr>
          <p:cNvPr id="7" name="Двойная стрелка влево/вправо 6"/>
          <p:cNvSpPr/>
          <p:nvPr/>
        </p:nvSpPr>
        <p:spPr>
          <a:xfrm>
            <a:off x="6175385" y="1139604"/>
            <a:ext cx="1230086" cy="239486"/>
          </a:xfrm>
          <a:prstGeom prst="leftRightArrow">
            <a:avLst/>
          </a:prstGeom>
          <a:solidFill>
            <a:srgbClr val="7030A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
        <p:nvSpPr>
          <p:cNvPr id="10" name="Волна 9"/>
          <p:cNvSpPr/>
          <p:nvPr/>
        </p:nvSpPr>
        <p:spPr>
          <a:xfrm>
            <a:off x="881744" y="4016829"/>
            <a:ext cx="11103426" cy="2714907"/>
          </a:xfrm>
          <a:prstGeom prst="wave">
            <a:avLst>
              <a:gd name="adj1" fmla="val 12500"/>
              <a:gd name="adj2" fmla="val 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800" b="1" dirty="0" smtClean="0">
                <a:solidFill>
                  <a:srgbClr val="002060"/>
                </a:solidFill>
              </a:rPr>
              <a:t>«среда – всегда совокупность между реальными индивидами» – оказывается разной для детей, а в отдельных случаях – крайне неблагополучной. </a:t>
            </a:r>
            <a:r>
              <a:rPr lang="ru-RU" b="1" dirty="0" smtClean="0">
                <a:solidFill>
                  <a:srgbClr val="002060"/>
                </a:solidFill>
              </a:rPr>
              <a:t> </a:t>
            </a:r>
            <a:endParaRPr lang="ru-RU" b="1" dirty="0">
              <a:solidFill>
                <a:srgbClr val="002060"/>
              </a:solidFill>
            </a:endParaRPr>
          </a:p>
        </p:txBody>
      </p:sp>
    </p:spTree>
    <p:extLst>
      <p:ext uri="{BB962C8B-B14F-4D97-AF65-F5344CB8AC3E}">
        <p14:creationId xmlns:p14="http://schemas.microsoft.com/office/powerpoint/2010/main" val="3296885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9690" y="146957"/>
            <a:ext cx="11168742" cy="3117040"/>
          </a:xfrm>
          <a:solidFill>
            <a:schemeClr val="accent2">
              <a:lumMod val="60000"/>
              <a:lumOff val="40000"/>
            </a:schemeClr>
          </a:solidFill>
          <a:effectLst>
            <a:glow rad="139700">
              <a:schemeClr val="accent2">
                <a:satMod val="175000"/>
                <a:alpha val="40000"/>
              </a:schemeClr>
            </a:glow>
          </a:effectLst>
        </p:spPr>
        <p:txBody>
          <a:bodyPr>
            <a:noAutofit/>
          </a:bodyPr>
          <a:lstStyle/>
          <a:p>
            <a:r>
              <a:rPr lang="ru-RU" sz="2800" b="1" dirty="0"/>
              <a:t>Многие исследователи считают (</a:t>
            </a:r>
            <a:r>
              <a:rPr lang="ru-RU" sz="2800" b="1" dirty="0" err="1"/>
              <a:t>Коломинский</a:t>
            </a:r>
            <a:r>
              <a:rPr lang="ru-RU" sz="2800" b="1" dirty="0"/>
              <a:t> Я.Л, </a:t>
            </a:r>
            <a:r>
              <a:rPr lang="ru-RU" sz="2800" b="1" dirty="0" err="1"/>
              <a:t>Жизневский</a:t>
            </a:r>
            <a:r>
              <a:rPr lang="ru-RU" sz="2800" b="1" dirty="0"/>
              <a:t> Б.П. и др.), что большинство конфликтов в детском возрасте в детских коллективах происходит </a:t>
            </a:r>
            <a:r>
              <a:rPr lang="ru-RU" sz="2800" b="1" i="1" u="sng" dirty="0"/>
              <a:t>в игровой деятельности</a:t>
            </a:r>
            <a:r>
              <a:rPr lang="ru-RU" sz="2800" b="1" dirty="0"/>
              <a:t> и обусловлено это тем, что для детей игра является наиболее значимым видом деятельности и здесь чаще всего возникают конфликты между ними.</a:t>
            </a:r>
          </a:p>
        </p:txBody>
      </p:sp>
      <p:sp>
        <p:nvSpPr>
          <p:cNvPr id="3" name="Текст 2"/>
          <p:cNvSpPr>
            <a:spLocks noGrp="1"/>
          </p:cNvSpPr>
          <p:nvPr>
            <p:ph type="body" idx="1"/>
          </p:nvPr>
        </p:nvSpPr>
        <p:spPr>
          <a:xfrm>
            <a:off x="1543050" y="3495675"/>
            <a:ext cx="10258424" cy="3257551"/>
          </a:xfrm>
          <a:solidFill>
            <a:schemeClr val="bg2">
              <a:lumMod val="90000"/>
            </a:schemeClr>
          </a:solidFill>
        </p:spPr>
        <p:txBody>
          <a:bodyPr>
            <a:normAutofit/>
          </a:bodyPr>
          <a:lstStyle/>
          <a:p>
            <a:r>
              <a:rPr lang="ru-RU" b="1" dirty="0" smtClean="0">
                <a:solidFill>
                  <a:schemeClr val="tx1"/>
                </a:solidFill>
              </a:rPr>
              <a:t>ВОЗРАСТ И КОНФЛИКТЫ:</a:t>
            </a:r>
          </a:p>
          <a:p>
            <a:r>
              <a:rPr lang="ru-RU" sz="2400" dirty="0" smtClean="0">
                <a:solidFill>
                  <a:schemeClr val="accent2">
                    <a:lumMod val="50000"/>
                  </a:schemeClr>
                </a:solidFill>
              </a:rPr>
              <a:t>В </a:t>
            </a:r>
            <a:r>
              <a:rPr lang="ru-RU" sz="2400" b="1" u="sng" dirty="0" smtClean="0">
                <a:solidFill>
                  <a:schemeClr val="accent2">
                    <a:lumMod val="50000"/>
                  </a:schemeClr>
                </a:solidFill>
              </a:rPr>
              <a:t>младенчестве и раннем возрасте </a:t>
            </a:r>
            <a:r>
              <a:rPr lang="ru-RU" sz="2400" b="1" dirty="0" smtClean="0">
                <a:solidFill>
                  <a:schemeClr val="accent2">
                    <a:lumMod val="50000"/>
                  </a:schemeClr>
                </a:solidFill>
              </a:rPr>
              <a:t>= </a:t>
            </a:r>
            <a:r>
              <a:rPr lang="ru-RU" sz="2000" dirty="0" smtClean="0">
                <a:solidFill>
                  <a:schemeClr val="tx1"/>
                </a:solidFill>
              </a:rPr>
              <a:t>обращение </a:t>
            </a:r>
            <a:r>
              <a:rPr lang="ru-RU" sz="2000" dirty="0">
                <a:solidFill>
                  <a:schemeClr val="tx1"/>
                </a:solidFill>
              </a:rPr>
              <a:t>с другим ребенком как с неодушевленным объектом и неумением играть рядом даже при наличии достаточного количества </a:t>
            </a:r>
            <a:r>
              <a:rPr lang="ru-RU" sz="2000" dirty="0" smtClean="0">
                <a:solidFill>
                  <a:schemeClr val="tx1"/>
                </a:solidFill>
              </a:rPr>
              <a:t>игрушек.</a:t>
            </a:r>
            <a:endParaRPr lang="ru-RU" dirty="0" smtClean="0">
              <a:solidFill>
                <a:schemeClr val="tx1"/>
              </a:solidFill>
            </a:endParaRPr>
          </a:p>
          <a:p>
            <a:r>
              <a:rPr lang="ru-RU" sz="2400" b="1" u="dbl" dirty="0">
                <a:solidFill>
                  <a:schemeClr val="accent2">
                    <a:lumMod val="50000"/>
                  </a:schemeClr>
                </a:solidFill>
              </a:rPr>
              <a:t>Дошкольнику</a:t>
            </a:r>
            <a:r>
              <a:rPr lang="ru-RU" sz="2000" dirty="0"/>
              <a:t> </a:t>
            </a:r>
            <a:r>
              <a:rPr lang="ru-RU" sz="2000" dirty="0">
                <a:solidFill>
                  <a:schemeClr val="tx1"/>
                </a:solidFill>
              </a:rPr>
              <a:t>особенно важно продемонстрировать себя и хоть в чем-то превзойти товарища. Ему необходима уверенность в том, что его замечают и ощущать, что он самый хороший. А среди детей малышу приходится доказывать свое право на уникальность. Он сравнивает себя со сверстниками, но сравнение очень субъективно, только в его пользу</a:t>
            </a:r>
            <a:r>
              <a:rPr lang="ru-RU" dirty="0">
                <a:solidFill>
                  <a:schemeClr val="tx1"/>
                </a:solidFill>
              </a:rPr>
              <a:t>.</a:t>
            </a:r>
          </a:p>
          <a:p>
            <a:endParaRPr lang="ru-RU" dirty="0"/>
          </a:p>
        </p:txBody>
      </p:sp>
    </p:spTree>
    <p:extLst>
      <p:ext uri="{BB962C8B-B14F-4D97-AF65-F5344CB8AC3E}">
        <p14:creationId xmlns:p14="http://schemas.microsoft.com/office/powerpoint/2010/main" val="305487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36915" y="533515"/>
            <a:ext cx="10570028" cy="5478423"/>
          </a:xfrm>
          <a:prstGeom prst="rect">
            <a:avLst/>
          </a:prstGeom>
        </p:spPr>
        <p:txBody>
          <a:bodyPr wrap="square">
            <a:spAutoFit/>
          </a:bodyPr>
          <a:lstStyle/>
          <a:p>
            <a:r>
              <a:rPr lang="ru-RU" sz="4000" b="1" dirty="0" smtClean="0">
                <a:solidFill>
                  <a:srgbClr val="002060"/>
                </a:solidFill>
              </a:rPr>
              <a:t>1-3 года </a:t>
            </a:r>
            <a:r>
              <a:rPr lang="ru-RU" sz="3600" dirty="0" smtClean="0">
                <a:solidFill>
                  <a:srgbClr val="7030A0"/>
                </a:solidFill>
              </a:rPr>
              <a:t>= потребность в действиях с предметом(главная страсть детей этого возраста)</a:t>
            </a:r>
          </a:p>
          <a:p>
            <a:endParaRPr lang="ru-RU" sz="1600" dirty="0" smtClean="0">
              <a:solidFill>
                <a:srgbClr val="7030A0"/>
              </a:solidFill>
            </a:endParaRPr>
          </a:p>
          <a:p>
            <a:r>
              <a:rPr lang="ru-RU" sz="4000" b="1" dirty="0" smtClean="0">
                <a:solidFill>
                  <a:srgbClr val="002060"/>
                </a:solidFill>
              </a:rPr>
              <a:t>3-4 года </a:t>
            </a:r>
            <a:r>
              <a:rPr lang="ru-RU" sz="3600" dirty="0" smtClean="0">
                <a:solidFill>
                  <a:srgbClr val="7030A0"/>
                </a:solidFill>
              </a:rPr>
              <a:t>= 75% конфликтов из-за игрушек</a:t>
            </a:r>
          </a:p>
          <a:p>
            <a:endParaRPr lang="ru-RU" sz="1600" dirty="0" smtClean="0">
              <a:solidFill>
                <a:srgbClr val="7030A0"/>
              </a:solidFill>
            </a:endParaRPr>
          </a:p>
          <a:p>
            <a:r>
              <a:rPr lang="ru-RU" sz="4000" b="1" dirty="0" smtClean="0">
                <a:solidFill>
                  <a:srgbClr val="002060"/>
                </a:solidFill>
              </a:rPr>
              <a:t>4-5 лет </a:t>
            </a:r>
            <a:r>
              <a:rPr lang="ru-RU" sz="3600" dirty="0" smtClean="0">
                <a:solidFill>
                  <a:srgbClr val="7030A0"/>
                </a:solidFill>
              </a:rPr>
              <a:t>= из-за ролей</a:t>
            </a:r>
          </a:p>
          <a:p>
            <a:endParaRPr lang="ru-RU" sz="1600" dirty="0" smtClean="0">
              <a:solidFill>
                <a:srgbClr val="7030A0"/>
              </a:solidFill>
            </a:endParaRPr>
          </a:p>
          <a:p>
            <a:r>
              <a:rPr lang="ru-RU" sz="4000" b="1" dirty="0" smtClean="0">
                <a:solidFill>
                  <a:srgbClr val="002060"/>
                </a:solidFill>
              </a:rPr>
              <a:t>6-7 лет </a:t>
            </a:r>
            <a:r>
              <a:rPr lang="ru-RU" sz="3600" dirty="0" smtClean="0">
                <a:solidFill>
                  <a:srgbClr val="7030A0"/>
                </a:solidFill>
              </a:rPr>
              <a:t>= по поводу правильности игровых действий, общей темы игры, определения состава участников </a:t>
            </a:r>
            <a:endParaRPr lang="ru-RU" sz="2800" dirty="0">
              <a:solidFill>
                <a:srgbClr val="7030A0"/>
              </a:solidFill>
            </a:endParaRPr>
          </a:p>
        </p:txBody>
      </p:sp>
    </p:spTree>
    <p:extLst>
      <p:ext uri="{BB962C8B-B14F-4D97-AF65-F5344CB8AC3E}">
        <p14:creationId xmlns:p14="http://schemas.microsoft.com/office/powerpoint/2010/main" val="3206222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399" y="141515"/>
            <a:ext cx="11527972" cy="1240971"/>
          </a:xfrm>
          <a:solidFill>
            <a:schemeClr val="accent1"/>
          </a:solidFill>
        </p:spPr>
        <p:txBody>
          <a:bodyPr>
            <a:normAutofit/>
          </a:bodyPr>
          <a:lstStyle/>
          <a:p>
            <a:r>
              <a:rPr lang="ru-RU" sz="3200" u="dbl" dirty="0" smtClean="0">
                <a:cs typeface="Aharoni" panose="02010803020104030203" pitchFamily="2" charset="-79"/>
              </a:rPr>
              <a:t>Способы </a:t>
            </a:r>
            <a:r>
              <a:rPr lang="ru-RU" sz="3200" u="dbl" dirty="0">
                <a:cs typeface="Aharoni" panose="02010803020104030203" pitchFamily="2" charset="-79"/>
              </a:rPr>
              <a:t>воздействия детей на других участников игрового конфликта:</a:t>
            </a:r>
            <a:endParaRPr lang="ru-RU" sz="3200" dirty="0">
              <a:cs typeface="Aharoni" panose="02010803020104030203" pitchFamily="2" charset="-79"/>
            </a:endParaRPr>
          </a:p>
        </p:txBody>
      </p:sp>
      <p:sp>
        <p:nvSpPr>
          <p:cNvPr id="3" name="Текст 2"/>
          <p:cNvSpPr>
            <a:spLocks noGrp="1"/>
          </p:cNvSpPr>
          <p:nvPr>
            <p:ph type="body" idx="1"/>
          </p:nvPr>
        </p:nvSpPr>
        <p:spPr>
          <a:xfrm>
            <a:off x="1581150" y="1504949"/>
            <a:ext cx="10610850" cy="5076826"/>
          </a:xfrm>
          <a:solidFill>
            <a:schemeClr val="accent5">
              <a:lumMod val="40000"/>
              <a:lumOff val="60000"/>
            </a:schemeClr>
          </a:solidFill>
        </p:spPr>
        <p:txBody>
          <a:bodyPr>
            <a:noAutofit/>
          </a:bodyPr>
          <a:lstStyle/>
          <a:p>
            <a:r>
              <a:rPr lang="ru-RU" sz="2800" b="1" dirty="0" smtClean="0">
                <a:solidFill>
                  <a:schemeClr val="tx1"/>
                </a:solidFill>
              </a:rPr>
              <a:t>1.</a:t>
            </a:r>
            <a:r>
              <a:rPr lang="ru-RU" sz="2800" dirty="0" smtClean="0">
                <a:solidFill>
                  <a:schemeClr val="tx1"/>
                </a:solidFill>
              </a:rPr>
              <a:t> </a:t>
            </a:r>
            <a:r>
              <a:rPr lang="ru-RU" sz="2800" b="1" u="dbl" dirty="0" smtClean="0">
                <a:solidFill>
                  <a:schemeClr val="tx1"/>
                </a:solidFill>
              </a:rPr>
              <a:t>«</a:t>
            </a:r>
            <a:r>
              <a:rPr lang="ru-RU" sz="2800" b="1" u="dbl" dirty="0">
                <a:solidFill>
                  <a:schemeClr val="tx1"/>
                </a:solidFill>
              </a:rPr>
              <a:t>Физическое воздействие»</a:t>
            </a:r>
            <a:r>
              <a:rPr lang="ru-RU" sz="2800" b="1" dirty="0">
                <a:solidFill>
                  <a:schemeClr val="tx1"/>
                </a:solidFill>
              </a:rPr>
              <a:t> </a:t>
            </a:r>
            <a:r>
              <a:rPr lang="ru-RU" sz="2800" dirty="0">
                <a:solidFill>
                  <a:schemeClr val="tx1"/>
                </a:solidFill>
              </a:rPr>
              <a:t>- </a:t>
            </a:r>
            <a:r>
              <a:rPr lang="ru-RU" sz="2800" dirty="0" smtClean="0">
                <a:solidFill>
                  <a:schemeClr val="tx1"/>
                </a:solidFill>
              </a:rPr>
              <a:t>дети</a:t>
            </a:r>
            <a:r>
              <a:rPr lang="ru-RU" sz="2800" dirty="0">
                <a:solidFill>
                  <a:schemeClr val="tx1"/>
                </a:solidFill>
              </a:rPr>
              <a:t>, особенно младшие, толкают друг друга, дерутся, а также отнимают игрушки, разбрасывают их, занимают чужое место в игре и т. д</a:t>
            </a:r>
            <a:r>
              <a:rPr lang="ru-RU" sz="2400" dirty="0" smtClean="0">
                <a:solidFill>
                  <a:schemeClr val="tx1"/>
                </a:solidFill>
              </a:rPr>
              <a:t>.</a:t>
            </a:r>
          </a:p>
          <a:p>
            <a:endParaRPr lang="ru-RU" sz="2400" dirty="0">
              <a:solidFill>
                <a:schemeClr val="tx1"/>
              </a:solidFill>
            </a:endParaRPr>
          </a:p>
          <a:p>
            <a:r>
              <a:rPr lang="ru-RU" sz="2800" b="1" dirty="0" smtClean="0">
                <a:solidFill>
                  <a:schemeClr val="tx1"/>
                </a:solidFill>
              </a:rPr>
              <a:t>2</a:t>
            </a:r>
            <a:r>
              <a:rPr lang="ru-RU" sz="2800" b="1" dirty="0">
                <a:solidFill>
                  <a:schemeClr val="tx1"/>
                </a:solidFill>
              </a:rPr>
              <a:t>. </a:t>
            </a:r>
            <a:r>
              <a:rPr lang="ru-RU" sz="2800" b="1" u="dbl" dirty="0">
                <a:solidFill>
                  <a:schemeClr val="tx1"/>
                </a:solidFill>
              </a:rPr>
              <a:t>«Опосредованное воздействие</a:t>
            </a:r>
            <a:r>
              <a:rPr lang="ru-RU" sz="2800" b="1" dirty="0">
                <a:solidFill>
                  <a:schemeClr val="tx1"/>
                </a:solidFill>
              </a:rPr>
              <a:t>» </a:t>
            </a:r>
            <a:r>
              <a:rPr lang="ru-RU" sz="2800" b="1" dirty="0" smtClean="0">
                <a:solidFill>
                  <a:schemeClr val="tx1"/>
                </a:solidFill>
              </a:rPr>
              <a:t>- </a:t>
            </a:r>
            <a:r>
              <a:rPr lang="ru-RU" sz="2800" dirty="0" smtClean="0">
                <a:solidFill>
                  <a:schemeClr val="tx1"/>
                </a:solidFill>
              </a:rPr>
              <a:t>ребенок </a:t>
            </a:r>
            <a:r>
              <a:rPr lang="ru-RU" sz="2800" dirty="0">
                <a:solidFill>
                  <a:schemeClr val="tx1"/>
                </a:solidFill>
              </a:rPr>
              <a:t>воздействует на соперника через других </a:t>
            </a:r>
            <a:r>
              <a:rPr lang="ru-RU" sz="2800" dirty="0" smtClean="0">
                <a:solidFill>
                  <a:schemeClr val="tx1"/>
                </a:solidFill>
              </a:rPr>
              <a:t>людей(жалобы </a:t>
            </a:r>
            <a:r>
              <a:rPr lang="ru-RU" sz="2800" dirty="0">
                <a:solidFill>
                  <a:schemeClr val="tx1"/>
                </a:solidFill>
              </a:rPr>
              <a:t>на сверстника воспитателю, плач, крик с целью привлечь внимание взрослого, а также воздействие с помощью других детей, вовлекаемых в конфликт для подтверждения своих </a:t>
            </a:r>
            <a:r>
              <a:rPr lang="ru-RU" sz="2800" dirty="0" smtClean="0">
                <a:solidFill>
                  <a:schemeClr val="tx1"/>
                </a:solidFill>
              </a:rPr>
              <a:t>притязаний</a:t>
            </a:r>
            <a:r>
              <a:rPr lang="ru-RU" sz="2400" dirty="0" smtClean="0">
                <a:solidFill>
                  <a:schemeClr val="tx1"/>
                </a:solidFill>
              </a:rPr>
              <a:t>)</a:t>
            </a:r>
          </a:p>
        </p:txBody>
      </p:sp>
    </p:spTree>
    <p:extLst>
      <p:ext uri="{BB962C8B-B14F-4D97-AF65-F5344CB8AC3E}">
        <p14:creationId xmlns:p14="http://schemas.microsoft.com/office/powerpoint/2010/main" val="175134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7350" y="254824"/>
            <a:ext cx="10448925" cy="5262979"/>
          </a:xfrm>
          <a:prstGeom prst="rect">
            <a:avLst/>
          </a:prstGeom>
          <a:solidFill>
            <a:schemeClr val="accent5">
              <a:lumMod val="40000"/>
              <a:lumOff val="60000"/>
            </a:schemeClr>
          </a:solidFill>
        </p:spPr>
        <p:txBody>
          <a:bodyPr wrap="square">
            <a:spAutoFit/>
          </a:bodyPr>
          <a:lstStyle/>
          <a:p>
            <a:r>
              <a:rPr lang="ru-RU" sz="2800" b="1" dirty="0" smtClean="0"/>
              <a:t>3. </a:t>
            </a:r>
            <a:r>
              <a:rPr lang="ru-RU" sz="2800" b="1" u="dbl" dirty="0"/>
              <a:t>«Психологическое воздействие</a:t>
            </a:r>
            <a:r>
              <a:rPr lang="ru-RU" sz="2800" b="1" dirty="0"/>
              <a:t>» - </a:t>
            </a:r>
            <a:r>
              <a:rPr lang="ru-RU" sz="2800" dirty="0"/>
              <a:t>способы воздействия на соперника, которые адресованы непосредственно ему, но осуществляется это на уровне плача, крика, топанья ногами, гримасничанья и т. д., когда ребенок не объясняет своих притязаний, а оказывает на соперника определенное психологическое давление</a:t>
            </a:r>
            <a:r>
              <a:rPr lang="ru-RU" sz="2800" dirty="0" smtClean="0"/>
              <a:t>.</a:t>
            </a:r>
          </a:p>
          <a:p>
            <a:endParaRPr lang="ru-RU" sz="2800" dirty="0" smtClean="0"/>
          </a:p>
          <a:p>
            <a:r>
              <a:rPr lang="ru-RU" sz="2800" b="1" u="sng" dirty="0">
                <a:cs typeface="Aharoni" panose="02010803020104030203" pitchFamily="2" charset="-79"/>
              </a:rPr>
              <a:t>4. «Словесное воздействие» </a:t>
            </a:r>
            <a:r>
              <a:rPr lang="ru-RU" sz="2800" b="1" dirty="0">
                <a:cs typeface="Aharoni" panose="02010803020104030203" pitchFamily="2" charset="-79"/>
              </a:rPr>
              <a:t>- </a:t>
            </a:r>
            <a:r>
              <a:rPr lang="ru-RU" sz="2800" dirty="0">
                <a:cs typeface="Aharoni" panose="02010803020104030203" pitchFamily="2" charset="-79"/>
              </a:rPr>
              <a:t>средством воздействия является уже речь, но это главным образом различные указания сопернику, что он должен делать или чего он делать не должен.</a:t>
            </a:r>
            <a:endParaRPr lang="ru-RU" sz="2800" dirty="0"/>
          </a:p>
        </p:txBody>
      </p:sp>
    </p:spTree>
    <p:extLst>
      <p:ext uri="{BB962C8B-B14F-4D97-AF65-F5344CB8AC3E}">
        <p14:creationId xmlns:p14="http://schemas.microsoft.com/office/powerpoint/2010/main" val="142097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2450" y="66675"/>
            <a:ext cx="11363325" cy="6705600"/>
          </a:xfrm>
          <a:solidFill>
            <a:schemeClr val="accent5">
              <a:lumMod val="40000"/>
              <a:lumOff val="60000"/>
            </a:schemeClr>
          </a:solidFill>
        </p:spPr>
        <p:txBody>
          <a:bodyPr>
            <a:noAutofit/>
          </a:bodyPr>
          <a:lstStyle/>
          <a:p>
            <a:r>
              <a:rPr lang="ru-RU" sz="2800" b="1" u="sng" dirty="0">
                <a:cs typeface="Aharoni" panose="02010803020104030203" pitchFamily="2" charset="-79"/>
              </a:rPr>
              <a:t>4. «Словесное воздействие» </a:t>
            </a:r>
            <a:r>
              <a:rPr lang="ru-RU" sz="2800" b="1" dirty="0">
                <a:cs typeface="Aharoni" panose="02010803020104030203" pitchFamily="2" charset="-79"/>
              </a:rPr>
              <a:t>- </a:t>
            </a:r>
            <a:r>
              <a:rPr lang="ru-RU" sz="2800" dirty="0">
                <a:cs typeface="Aharoni" panose="02010803020104030203" pitchFamily="2" charset="-79"/>
              </a:rPr>
              <a:t>средством воздействия является уже речь, но это главным образом различные указания сопернику, что он должен делать или чего он делать не должен</a:t>
            </a:r>
            <a:r>
              <a:rPr lang="ru-RU" sz="2400" dirty="0">
                <a:cs typeface="Aharoni" panose="02010803020104030203" pitchFamily="2" charset="-79"/>
              </a:rPr>
              <a:t>. </a:t>
            </a:r>
            <a:r>
              <a:rPr lang="ru-RU" sz="2400" dirty="0" smtClean="0">
                <a:cs typeface="Aharoni" panose="02010803020104030203" pitchFamily="2" charset="-79"/>
              </a:rPr>
              <a:t/>
            </a:r>
            <a:br>
              <a:rPr lang="ru-RU" sz="2400" dirty="0" smtClean="0">
                <a:cs typeface="Aharoni" panose="02010803020104030203" pitchFamily="2" charset="-79"/>
              </a:rPr>
            </a:br>
            <a:r>
              <a:rPr lang="ru-RU" sz="2400" dirty="0">
                <a:cs typeface="Aharoni" panose="02010803020104030203" pitchFamily="2" charset="-79"/>
              </a:rPr>
              <a:t/>
            </a:r>
            <a:br>
              <a:rPr lang="ru-RU" sz="2400" dirty="0">
                <a:cs typeface="Aharoni" panose="02010803020104030203" pitchFamily="2" charset="-79"/>
              </a:rPr>
            </a:br>
            <a:r>
              <a:rPr lang="ru-RU" sz="2800" b="1" u="sng" dirty="0" smtClean="0">
                <a:cs typeface="Aharoni" panose="02010803020104030203" pitchFamily="2" charset="-79"/>
              </a:rPr>
              <a:t>5</a:t>
            </a:r>
            <a:r>
              <a:rPr lang="ru-RU" sz="2800" b="1" u="sng" dirty="0">
                <a:cs typeface="Aharoni" panose="02010803020104030203" pitchFamily="2" charset="-79"/>
              </a:rPr>
              <a:t>. «Угрозы и санкции» - </a:t>
            </a:r>
            <a:r>
              <a:rPr lang="ru-RU" sz="2800" dirty="0">
                <a:cs typeface="Aharoni" panose="02010803020104030203" pitchFamily="2" charset="-79"/>
              </a:rPr>
              <a:t>высказывания, в которых дети предупреждают соперников о возможных негативных последствиях их действий, например, «А я расскажу»; угрозы разрушения игры - «Я с вами не буду играть»; угрозы разрыва отношений в целом - «Я с тобой больше не дружу», а также различные междометия и слова, произносимые с угрожающей интонацией: «Ну!», «Ах, так!», «Понял?» и т. п</a:t>
            </a:r>
            <a:r>
              <a:rPr lang="ru-RU" sz="2800" dirty="0" smtClean="0">
                <a:cs typeface="Aharoni" panose="02010803020104030203" pitchFamily="2" charset="-79"/>
              </a:rPr>
              <a:t>.</a:t>
            </a:r>
            <a:br>
              <a:rPr lang="ru-RU" sz="2800" dirty="0" smtClean="0">
                <a:cs typeface="Aharoni" panose="02010803020104030203" pitchFamily="2" charset="-79"/>
              </a:rPr>
            </a:br>
            <a:r>
              <a:rPr lang="ru-RU" sz="2400" dirty="0">
                <a:cs typeface="Aharoni" panose="02010803020104030203" pitchFamily="2" charset="-79"/>
              </a:rPr>
              <a:t/>
            </a:r>
            <a:br>
              <a:rPr lang="ru-RU" sz="2400" dirty="0">
                <a:cs typeface="Aharoni" panose="02010803020104030203" pitchFamily="2" charset="-79"/>
              </a:rPr>
            </a:br>
            <a:r>
              <a:rPr lang="ru-RU" sz="2800" b="1" u="sng" dirty="0">
                <a:cs typeface="Aharoni" panose="02010803020104030203" pitchFamily="2" charset="-79"/>
              </a:rPr>
              <a:t>6. «Аргументы» - </a:t>
            </a:r>
            <a:r>
              <a:rPr lang="ru-RU" sz="2800" dirty="0">
                <a:cs typeface="Aharoni" panose="02010803020104030203" pitchFamily="2" charset="-79"/>
              </a:rPr>
              <a:t>высказывания, с помощью которых дети пытаются объяснить, обосновать свои притязания или показать неправомерность притязаний соперников</a:t>
            </a:r>
            <a:r>
              <a:rPr lang="ru-RU" sz="2400" dirty="0">
                <a:cs typeface="Aharoni" panose="02010803020104030203" pitchFamily="2" charset="-79"/>
              </a:rPr>
              <a:t>. </a:t>
            </a:r>
            <a:endParaRPr lang="ru-RU" sz="2400" dirty="0"/>
          </a:p>
        </p:txBody>
      </p:sp>
    </p:spTree>
    <p:extLst>
      <p:ext uri="{BB962C8B-B14F-4D97-AF65-F5344CB8AC3E}">
        <p14:creationId xmlns:p14="http://schemas.microsoft.com/office/powerpoint/2010/main" val="396795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772" y="206829"/>
            <a:ext cx="10559142" cy="6433457"/>
          </a:xfrm>
        </p:spPr>
        <p:txBody>
          <a:bodyPr>
            <a:noAutofit/>
          </a:bodyPr>
          <a:lstStyle/>
          <a:p>
            <a:r>
              <a:rPr lang="ru-RU" sz="2400" b="1" u="sng" dirty="0"/>
              <a:t>Разрешение детских конфликтов</a:t>
            </a:r>
            <a:r>
              <a:rPr lang="ru-RU" sz="2400" dirty="0"/>
              <a:t> - </a:t>
            </a:r>
            <a:r>
              <a:rPr lang="ru-RU" sz="2400" u="sng" dirty="0"/>
              <a:t>способствование достижению соглашения по спорному вопросу между детьми, предполагающее обоюдную активность участников конфликта.</a:t>
            </a:r>
            <a:r>
              <a:rPr lang="ru-RU" sz="2400" dirty="0"/>
              <a:t/>
            </a:r>
            <a:br>
              <a:rPr lang="ru-RU" sz="2400" dirty="0"/>
            </a:br>
            <a:r>
              <a:rPr lang="ru-RU" sz="2400" dirty="0" smtClean="0"/>
              <a:t>Способы </a:t>
            </a:r>
            <a:r>
              <a:rPr lang="ru-RU" sz="2400" dirty="0"/>
              <a:t>разрешения конфликтов так же зависят от возраста </a:t>
            </a:r>
            <a:r>
              <a:rPr lang="ru-RU" sz="2400" dirty="0" smtClean="0"/>
              <a:t>детей:</a:t>
            </a:r>
            <a:br>
              <a:rPr lang="ru-RU" sz="2400" dirty="0" smtClean="0"/>
            </a:br>
            <a:r>
              <a:rPr lang="ru-RU" sz="2400" b="1" u="sng" dirty="0"/>
              <a:t>Применительно к раннему возрасту</a:t>
            </a:r>
            <a:r>
              <a:rPr lang="ru-RU" sz="2400" dirty="0"/>
              <a:t> приемлемы следующие рекомендации:</a:t>
            </a:r>
            <a:br>
              <a:rPr lang="ru-RU" sz="2400" dirty="0"/>
            </a:br>
            <a:r>
              <a:rPr lang="ru-RU" sz="2400" dirty="0"/>
              <a:t>- </a:t>
            </a:r>
            <a:r>
              <a:rPr lang="ru-RU" sz="2400" b="1" dirty="0"/>
              <a:t>не рассматривайте нежелание ребенка отдать игрушку как проявление жадности, и не расстраивайтесь из-за такого </a:t>
            </a:r>
            <a:r>
              <a:rPr lang="ru-RU" sz="2400" b="1" dirty="0" smtClean="0"/>
              <a:t/>
            </a:r>
            <a:br>
              <a:rPr lang="ru-RU" sz="2400" b="1" dirty="0" smtClean="0"/>
            </a:br>
            <a:r>
              <a:rPr lang="ru-RU" sz="2400" b="1" dirty="0" smtClean="0"/>
              <a:t>поведения</a:t>
            </a:r>
            <a:r>
              <a:rPr lang="ru-RU" sz="2400" b="1" dirty="0"/>
              <a:t>. Наказание так же не приведет ни к чему хорошему</a:t>
            </a:r>
            <a:r>
              <a:rPr lang="ru-RU" sz="2400" b="1" dirty="0" smtClean="0"/>
              <a:t>.</a:t>
            </a:r>
            <a:br>
              <a:rPr lang="ru-RU" sz="2400" b="1" dirty="0" smtClean="0"/>
            </a:br>
            <a:r>
              <a:rPr lang="ru-RU" sz="2400" b="1" dirty="0"/>
              <a:t>- говорите малышам</a:t>
            </a:r>
            <a:r>
              <a:rPr lang="ru-RU" sz="2400" dirty="0"/>
              <a:t>: «Хорошие мальчики и девочки делятся друг с другом</a:t>
            </a:r>
            <a:r>
              <a:rPr lang="ru-RU" sz="2400" dirty="0" smtClean="0"/>
              <a:t>»</a:t>
            </a:r>
            <a:br>
              <a:rPr lang="ru-RU" sz="2400" dirty="0" smtClean="0"/>
            </a:br>
            <a:endParaRPr lang="ru-RU" sz="2400" dirty="0"/>
          </a:p>
        </p:txBody>
      </p:sp>
    </p:spTree>
    <p:extLst>
      <p:ext uri="{BB962C8B-B14F-4D97-AF65-F5344CB8AC3E}">
        <p14:creationId xmlns:p14="http://schemas.microsoft.com/office/powerpoint/2010/main" val="365180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249</TotalTime>
  <Words>539</Words>
  <Application>Microsoft Office PowerPoint</Application>
  <PresentationFormat>Широкоэкранный</PresentationFormat>
  <Paragraphs>40</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Batang</vt:lpstr>
      <vt:lpstr>Aharoni</vt:lpstr>
      <vt:lpstr>Arial</vt:lpstr>
      <vt:lpstr>Bookman Old Style</vt:lpstr>
      <vt:lpstr>Century Gothic</vt:lpstr>
      <vt:lpstr>Century Schoolbook</vt:lpstr>
      <vt:lpstr>Wingdings 3</vt:lpstr>
      <vt:lpstr>Легкий дым</vt:lpstr>
      <vt:lpstr>Консультация для воспитателей:  «Детские конфликты»</vt:lpstr>
      <vt:lpstr>Презентация PowerPoint</vt:lpstr>
      <vt:lpstr>ПРИЧИНЫ КОНФЛИКТОВ:</vt:lpstr>
      <vt:lpstr>Многие исследователи считают (Коломинский Я.Л, Жизневский Б.П. и др.), что большинство конфликтов в детском возрасте в детских коллективах происходит в игровой деятельности и обусловлено это тем, что для детей игра является наиболее значимым видом деятельности и здесь чаще всего возникают конфликты между ними.</vt:lpstr>
      <vt:lpstr>Презентация PowerPoint</vt:lpstr>
      <vt:lpstr>Способы воздействия детей на других участников игрового конфликта:</vt:lpstr>
      <vt:lpstr>Презентация PowerPoint</vt:lpstr>
      <vt:lpstr>4. «Словесное воздействие» - средством воздействия является уже речь, но это главным образом различные указания сопернику, что он должен делать или чего он делать не должен.   5. «Угрозы и санкции» - высказывания, в которых дети предупреждают соперников о возможных негативных последствиях их действий, например, «А я расскажу»; угрозы разрушения игры - «Я с вами не буду играть»; угрозы разрыва отношений в целом - «Я с тобой больше не дружу», а также различные междометия и слова, произносимые с угрожающей интонацией: «Ну!», «Ах, так!», «Понял?» и т. п.  6. «Аргументы» - высказывания, с помощью которых дети пытаются объяснить, обосновать свои притязания или показать неправомерность притязаний соперников. </vt:lpstr>
      <vt:lpstr>Разрешение детских конфликтов - способствование достижению соглашения по спорному вопросу между детьми, предполагающее обоюдную активность участников конфликта. Способы разрешения конфликтов так же зависят от возраста детей: Применительно к раннему возрасту приемлемы следующие рекомендации: - не рассматривайте нежелание ребенка отдать игрушку как проявление жадности, и не расстраивайтесь из-за такого  поведения. Наказание так же не приведет ни к чему хорошему. - говорите малышам: «Хорошие мальчики и девочки делятся друг с другом» </vt:lpstr>
      <vt:lpstr>Техника активного слушания. Это умение слушать и слышать ребенка. Активно слушать – это значит возвращать ему в беседе то, что он поведал, при этом обозначив его чувство. Воспитатель принимает позу «глаза в глаза», настраивается на ребенка, слушает с сочувствием, использует в разговоре поддержку, прояснения, уточнения, повторяет наиболее важные мысли и чувства (т.е. подтверждает, отражает содержание информации и чувств ребенка). Педагог показывает принятие и понимание ребенка тоном голоса, мимикой, жестами, взглядом, позой, не перебивает и не дает советов, не приводит примеров, остается нейтральным, не принимая ничью сторону, получает интересующую его информацию, старается поставить себя на его место. Важно в беседе держать паузу – это время принадлежит ребенку, пауза помогает ребенку разобраться в своем переживании. Не нужно торопиться с выводами, проверить свои предположения и удостовериться, что правильно понял ребенка. Помолчать нужно и после ответа ребенка – может он что-то добавит. Беседа проходит в непринужденной, спокойной обстановке. Воспитатель не доминирует в беседе, он посредник, помощник. Воспитателю иногда полезно повторить, как он понял, что произошло с ребенком, целесообразно использовать другие слова с тем же смыслом. Выслушиваются обе стороны: если в данный момент говорит один из участников конфликта, и он начинает понимать, что в его проблему вникают, то необходимо каким-либо образом дать понять другому участнику, что и он будет столь же внимательно выслушан. Ребенок должен сам сделать выводы из своих собственных слов, постепенно усиливая их эмоциональный накал. Воспитатель не должен приводить к эффекту «самонакручивания». </vt:lpstr>
      <vt:lpstr>Методы профилактики конфликтов Очень важным аспектом воспитания является развитие самоконтроля – это когда индивидуальное поведение соответствует определенным стандартам, правилам, регуляторам, которые установились в данном обществе.  Внешний контроль за поведением необходим всем детям дошкольного возраста. Средства контроля не должны представлять собой крайности.   Воспитательные приемы могут основываться на организации деятельности ребенка, развитии навыков общения детей со сверстниками, для этого используются:                   - сюжетно-ролевые игры ( в том числе и с наличием проблемной ситуации)                   - имитационные игры ( имитирующие в чистом виде какой-либо человеческий                       процесс)                   - интерактивные игры ( игры на взаимодействие)                   - социально-поведенческие тренинги ( направленные на обучение модели                       конструктивного поведения в разрешении конфликтной ситуации)                   - обыгрывание конфликтных ситуаций и моделирование выхода из них                   - психогимнастика                   - чтение и обсуждение художественных произведений                   - просмотр и анализ фрагментов мультипликационных фильмов с                     последующим моделированием новых версий                   - дискуссии </vt:lpstr>
      <vt:lpstr>Для доверительных бесед с детьми в группе можно оборудовать такие уголки и зоны как:  «Солнечный круг»  «Уголок доверия» «Островок желаний» «Островок доверия» « Островок чувств» «Секретная комната» «Уютный уголок» « Стол переговоров» «Уголок тишины» «Коврик мира» «Мирные стулья» «Уголок для друзей» В гости к детям могут приходить литературные герои – добрый и злой, Незнайка.   </vt:lpstr>
      <vt:lpstr>Презентация PowerPoint</vt:lpstr>
      <vt:lpstr>Уголок тишины</vt:lpstr>
      <vt:lpstr>Скамья примирения</vt:lpstr>
      <vt:lpstr>Стихи примирения</vt:lpstr>
      <vt:lpstr>Презентация PowerPoint</vt:lpstr>
      <vt:lpstr>Презентация PowerPoint</vt:lpstr>
      <vt:lpstr>Желаю жизни без шипов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воспитателей: «Детские конфликты»</dc:title>
  <dc:creator>Дом</dc:creator>
  <cp:lastModifiedBy>Дом</cp:lastModifiedBy>
  <cp:revision>25</cp:revision>
  <dcterms:created xsi:type="dcterms:W3CDTF">2017-03-29T15:49:36Z</dcterms:created>
  <dcterms:modified xsi:type="dcterms:W3CDTF">2017-04-08T17:28:19Z</dcterms:modified>
</cp:coreProperties>
</file>