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81" r:id="rId11"/>
    <p:sldId id="267" r:id="rId12"/>
    <p:sldId id="276" r:id="rId13"/>
    <p:sldId id="268" r:id="rId14"/>
    <p:sldId id="264" r:id="rId15"/>
    <p:sldId id="282" r:id="rId16"/>
    <p:sldId id="269" r:id="rId17"/>
    <p:sldId id="283" r:id="rId18"/>
    <p:sldId id="287" r:id="rId19"/>
    <p:sldId id="270" r:id="rId20"/>
    <p:sldId id="271" r:id="rId21"/>
    <p:sldId id="272" r:id="rId22"/>
    <p:sldId id="284" r:id="rId23"/>
    <p:sldId id="277" r:id="rId24"/>
    <p:sldId id="285" r:id="rId25"/>
    <p:sldId id="265" r:id="rId26"/>
    <p:sldId id="286" r:id="rId27"/>
    <p:sldId id="275" r:id="rId28"/>
    <p:sldId id="274" r:id="rId29"/>
    <p:sldId id="279" r:id="rId30"/>
    <p:sldId id="273" r:id="rId31"/>
    <p:sldId id="280" r:id="rId32"/>
    <p:sldId id="278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8600"/>
    <a:srgbClr val="004274"/>
    <a:srgbClr val="007033"/>
    <a:srgbClr val="006600"/>
    <a:srgbClr val="FCFC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79" autoAdjust="0"/>
    <p:restoredTop sz="94660"/>
  </p:normalViewPr>
  <p:slideViewPr>
    <p:cSldViewPr snapToGrid="0">
      <p:cViewPr varScale="1">
        <p:scale>
          <a:sx n="74" d="100"/>
          <a:sy n="74" d="100"/>
        </p:scale>
        <p:origin x="38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48662-2500-44F3-BF0B-7ADD7690D9E6}" type="datetimeFigureOut">
              <a:rPr lang="ru-RU" smtClean="0"/>
              <a:t>29.05.2017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6BB2B-2654-4CAC-B27E-E55C71B08A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6469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48662-2500-44F3-BF0B-7ADD7690D9E6}" type="datetimeFigureOut">
              <a:rPr lang="ru-RU" smtClean="0"/>
              <a:t>29.05.2017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6BB2B-2654-4CAC-B27E-E55C71B08A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6473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48662-2500-44F3-BF0B-7ADD7690D9E6}" type="datetimeFigureOut">
              <a:rPr lang="ru-RU" smtClean="0"/>
              <a:t>29.05.2017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6BB2B-2654-4CAC-B27E-E55C71B08A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178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48662-2500-44F3-BF0B-7ADD7690D9E6}" type="datetimeFigureOut">
              <a:rPr lang="ru-RU" smtClean="0"/>
              <a:t>29.05.2017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6BB2B-2654-4CAC-B27E-E55C71B08A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4875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48662-2500-44F3-BF0B-7ADD7690D9E6}" type="datetimeFigureOut">
              <a:rPr lang="ru-RU" smtClean="0"/>
              <a:t>29.05.2017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6BB2B-2654-4CAC-B27E-E55C71B08A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1417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48662-2500-44F3-BF0B-7ADD7690D9E6}" type="datetimeFigureOut">
              <a:rPr lang="ru-RU" smtClean="0"/>
              <a:t>29.05.2017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6BB2B-2654-4CAC-B27E-E55C71B08A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4358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48662-2500-44F3-BF0B-7ADD7690D9E6}" type="datetimeFigureOut">
              <a:rPr lang="ru-RU" smtClean="0"/>
              <a:t>29.05.2017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6BB2B-2654-4CAC-B27E-E55C71B08A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1922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48662-2500-44F3-BF0B-7ADD7690D9E6}" type="datetimeFigureOut">
              <a:rPr lang="ru-RU" smtClean="0"/>
              <a:t>29.05.2017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6BB2B-2654-4CAC-B27E-E55C71B08A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3207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48662-2500-44F3-BF0B-7ADD7690D9E6}" type="datetimeFigureOut">
              <a:rPr lang="ru-RU" smtClean="0"/>
              <a:t>29.05.2017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6BB2B-2654-4CAC-B27E-E55C71B08A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146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48662-2500-44F3-BF0B-7ADD7690D9E6}" type="datetimeFigureOut">
              <a:rPr lang="ru-RU" smtClean="0"/>
              <a:t>29.05.2017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6BB2B-2654-4CAC-B27E-E55C71B08A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1501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48662-2500-44F3-BF0B-7ADD7690D9E6}" type="datetimeFigureOut">
              <a:rPr lang="ru-RU" smtClean="0"/>
              <a:t>29.05.2017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6BB2B-2654-4CAC-B27E-E55C71B08A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9224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B48662-2500-44F3-BF0B-7ADD7690D9E6}" type="datetimeFigureOut">
              <a:rPr lang="ru-RU" smtClean="0"/>
              <a:t>29.05.2017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6BB2B-2654-4CAC-B27E-E55C71B08A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6773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s04.infourok.ru/uploads/ex/03ae/0004707d-74a9d973/hello_html_m1c7613f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83" y="3218470"/>
            <a:ext cx="5227794" cy="3639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rot="10800000" flipH="1" flipV="1">
            <a:off x="193183" y="229597"/>
            <a:ext cx="117841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Муниципальное казённое дошкольное образовательное учреждение </a:t>
            </a:r>
          </a:p>
          <a:p>
            <a:pPr algn="ctr"/>
            <a:r>
              <a:rPr lang="ru-RU" sz="2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«</a:t>
            </a:r>
            <a:r>
              <a:rPr lang="ru-RU" sz="28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Мещовский</a:t>
            </a:r>
            <a:r>
              <a:rPr lang="ru-RU" sz="2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детский сад «Солнышко»</a:t>
            </a:r>
            <a:endParaRPr lang="ru-RU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8337" y="2070282"/>
            <a:ext cx="10457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0942" y="1220085"/>
            <a:ext cx="11792755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4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ТЕМА</a:t>
            </a:r>
            <a:r>
              <a:rPr lang="ru-RU" sz="4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ru-RU" sz="4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ПРОЕКТА: </a:t>
            </a:r>
          </a:p>
          <a:p>
            <a:pPr algn="ctr"/>
            <a:r>
              <a:rPr lang="ru-RU" sz="4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Развитие </a:t>
            </a:r>
            <a:r>
              <a:rPr lang="ru-RU" sz="4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познавательно-исследовательской </a:t>
            </a:r>
            <a:endParaRPr lang="ru-RU" sz="4400" b="1" cap="none" spc="0" dirty="0" smtClean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bg2">
                  <a:lumMod val="25000"/>
                </a:schemeClr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  <a:p>
            <a:pPr algn="ctr"/>
            <a:r>
              <a:rPr lang="ru-RU" sz="4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активности </a:t>
            </a:r>
            <a:r>
              <a:rPr lang="ru-RU" sz="4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у детей раннего возраста через экспериментирование.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53834" y="4871049"/>
            <a:ext cx="64598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600" b="1" cap="none" spc="0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Выполнил: </a:t>
            </a:r>
          </a:p>
          <a:p>
            <a:pPr algn="r"/>
            <a:r>
              <a:rPr lang="ru-RU" sz="3600" b="1" cap="none" spc="0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воспитатель первой категории Бычкова Е.В.</a:t>
            </a:r>
          </a:p>
        </p:txBody>
      </p:sp>
    </p:spTree>
    <p:extLst>
      <p:ext uri="{BB962C8B-B14F-4D97-AF65-F5344CB8AC3E}">
        <p14:creationId xmlns:p14="http://schemas.microsoft.com/office/powerpoint/2010/main" val="199962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4" y="103030"/>
            <a:ext cx="6231580" cy="46736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406" y="2466304"/>
            <a:ext cx="5855594" cy="43916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6593983" y="695460"/>
            <a:ext cx="57010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Эксперимент – это не только познавательно, это ещё и весело…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40985932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4779" y="-37013"/>
            <a:ext cx="3376783" cy="38350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148" y="300250"/>
            <a:ext cx="7793852" cy="60732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72957" y="3946500"/>
            <a:ext cx="38350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</a:rPr>
              <a:t>Лежал </a:t>
            </a:r>
            <a:r>
              <a:rPr lang="ru-RU" sz="2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</a:rPr>
              <a:t>песок,</a:t>
            </a:r>
          </a:p>
          <a:p>
            <a:r>
              <a:rPr lang="ru-RU" sz="2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</a:rPr>
              <a:t>Скучал песок </a:t>
            </a:r>
          </a:p>
          <a:p>
            <a:r>
              <a:rPr lang="ru-RU" sz="2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</a:rPr>
              <a:t>Сто тысяч лет, наверно.</a:t>
            </a:r>
          </a:p>
          <a:p>
            <a:r>
              <a:rPr lang="ru-RU" sz="2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</a:rPr>
              <a:t>Он был ужасно одинок,</a:t>
            </a:r>
          </a:p>
          <a:p>
            <a:r>
              <a:rPr lang="ru-RU" sz="2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</a:rPr>
              <a:t>И это было скверно</a:t>
            </a:r>
            <a:r>
              <a:rPr lang="ru-RU" sz="2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</a:rPr>
              <a:t>. </a:t>
            </a:r>
          </a:p>
          <a:p>
            <a:pPr algn="r"/>
            <a:r>
              <a:rPr lang="ru-RU" sz="2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</a:rPr>
              <a:t>В. </a:t>
            </a:r>
            <a:r>
              <a:rPr lang="ru-RU" sz="2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</a:rPr>
              <a:t>Бредихин</a:t>
            </a:r>
            <a:endParaRPr lang="ru-RU" sz="2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04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33547" y="1884184"/>
            <a:ext cx="5274860" cy="44271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1" y="148109"/>
            <a:ext cx="4816697" cy="3850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385" y="148109"/>
            <a:ext cx="4373973" cy="4098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Овальная выноска 1"/>
          <p:cNvSpPr/>
          <p:nvPr/>
        </p:nvSpPr>
        <p:spPr>
          <a:xfrm rot="20837620">
            <a:off x="29214" y="4465075"/>
            <a:ext cx="3934259" cy="1889978"/>
          </a:xfrm>
          <a:prstGeom prst="wedgeEllipseCallout">
            <a:avLst>
              <a:gd name="adj1" fmla="val 73457"/>
              <a:gd name="adj2" fmla="val 15278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Непослушный песок…</a:t>
            </a:r>
            <a:endParaRPr lang="ru-RU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4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210" y="3312926"/>
            <a:ext cx="4193098" cy="35450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306" y="1719786"/>
            <a:ext cx="5505171" cy="50223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79"/>
            <a:ext cx="4301544" cy="32261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33940" y="150126"/>
            <a:ext cx="50331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12700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Мы его не замечаем,</a:t>
            </a:r>
          </a:p>
          <a:p>
            <a:r>
              <a:rPr lang="ru-RU" sz="2400" b="1" dirty="0" smtClean="0">
                <a:ln w="12700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Мы о нём не говорим.</a:t>
            </a:r>
          </a:p>
          <a:p>
            <a:r>
              <a:rPr lang="ru-RU" sz="2400" b="1" dirty="0" smtClean="0">
                <a:ln w="12700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Просто мы его вдыхаем – </a:t>
            </a:r>
          </a:p>
          <a:p>
            <a:r>
              <a:rPr lang="ru-RU" sz="2400" b="1" dirty="0" smtClean="0">
                <a:ln w="12700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Он ведь нам необходим…….(воздух)</a:t>
            </a:r>
            <a:r>
              <a:rPr lang="ru-RU" sz="2400" b="1" dirty="0" smtClean="0">
                <a:ln w="12700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</a:rPr>
              <a:t> </a:t>
            </a:r>
            <a:endParaRPr lang="ru-RU" sz="2400" b="1" dirty="0">
              <a:ln w="12700">
                <a:solidFill>
                  <a:schemeClr val="accent5">
                    <a:lumMod val="50000"/>
                  </a:schemeClr>
                </a:solidFill>
                <a:prstDash val="solid"/>
              </a:ln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62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9041" y="117936"/>
            <a:ext cx="11376338" cy="954107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  <a:sp3d extrusionH="57150">
              <a:bevelT w="50800" h="38100" prst="riblet"/>
            </a:sp3d>
          </a:bodyPr>
          <a:lstStyle/>
          <a:p>
            <a:r>
              <a:rPr lang="ru-RU" dirty="0" smtClean="0">
                <a:solidFill>
                  <a:srgbClr val="00000A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ru-RU" sz="2800" b="1" dirty="0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«Развитие познавательного интереса у детей раннего возраста через </a:t>
            </a:r>
            <a:r>
              <a:rPr lang="ru-RU" sz="2800" b="1" dirty="0" err="1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сенсорику</a:t>
            </a:r>
            <a:r>
              <a:rPr lang="ru-RU" sz="2800" b="1" dirty="0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» (ноябрь – февраль)</a:t>
            </a:r>
            <a:endParaRPr lang="ru-RU" sz="2800" b="1" dirty="0">
              <a:ln w="12700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rgbClr val="0070C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210" y="1446663"/>
            <a:ext cx="6166380" cy="509061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137375" y="1446663"/>
            <a:ext cx="564523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200" b="1" u="sng" dirty="0"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Именно чувствен­ный (сенсорный) опыт является первоначальной ступенью познания мира, который наиболее интенсивно накапливается в ран­нем детстве.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57591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360" y="2014488"/>
            <a:ext cx="6320640" cy="474048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21093" cy="45158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425003" y="5293217"/>
            <a:ext cx="4739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«Катится – не катится»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4746092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41242" cy="4380931"/>
          </a:xfrm>
          <a:prstGeom prst="rect">
            <a:avLst/>
          </a:prstGeom>
          <a:ln w="12700">
            <a:solidFill>
              <a:schemeClr val="accent2">
                <a:lumMod val="50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696" y="2048126"/>
            <a:ext cx="6413165" cy="4809874"/>
          </a:xfrm>
          <a:prstGeom prst="rect">
            <a:avLst/>
          </a:prstGeom>
          <a:ln w="12700">
            <a:solidFill>
              <a:schemeClr val="accent2">
                <a:lumMod val="50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66670" y="4945487"/>
            <a:ext cx="48682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Экспериментируем с красками и водой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425943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50" y="191832"/>
            <a:ext cx="9905584" cy="6558046"/>
          </a:xfrm>
          <a:prstGeom prst="rect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0" y="321971"/>
            <a:ext cx="652679" cy="6297769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Любопытство?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08406" y="0"/>
            <a:ext cx="986809" cy="6857999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Или любознательность?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9838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0558" y="1280931"/>
            <a:ext cx="1177558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Любопытство </a:t>
            </a:r>
            <a:r>
              <a:rPr lang="ru-RU" sz="2800" b="1" dirty="0"/>
              <a:t>есть мощный стимул, </a:t>
            </a:r>
            <a:r>
              <a:rPr lang="ru-RU" sz="2800" b="1" dirty="0" err="1"/>
              <a:t>мотиватор</a:t>
            </a:r>
            <a:r>
              <a:rPr lang="ru-RU" sz="2800" b="1" dirty="0"/>
              <a:t> познания, который вполне можно использовать в процессе </a:t>
            </a:r>
            <a:r>
              <a:rPr lang="ru-RU" sz="2800" b="1" dirty="0" smtClean="0"/>
              <a:t>обучения (определение в педагогике (НПЭ)</a:t>
            </a:r>
            <a:endParaRPr lang="ru-RU" sz="28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30558" y="111380"/>
            <a:ext cx="116725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Любопытство - предположительно врожденная </a:t>
            </a:r>
            <a:r>
              <a:rPr lang="ru-RU" sz="2800" b="1" dirty="0"/>
              <a:t>склонность организмов искать новое в своем окружении. </a:t>
            </a:r>
            <a:r>
              <a:rPr lang="ru-RU" sz="2800" b="1" dirty="0" smtClean="0"/>
              <a:t>(БПЭ)</a:t>
            </a:r>
            <a:endParaRPr lang="ru-RU" sz="2800" b="1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769837"/>
              </p:ext>
            </p:extLst>
          </p:nvPr>
        </p:nvGraphicFramePr>
        <p:xfrm>
          <a:off x="566670" y="2881370"/>
          <a:ext cx="10838646" cy="3956804"/>
        </p:xfrm>
        <a:graphic>
          <a:graphicData uri="http://schemas.openxmlformats.org/drawingml/2006/table">
            <a:tbl>
              <a:tblPr/>
              <a:tblGrid>
                <a:gridCol w="5419323"/>
                <a:gridCol w="5419323"/>
              </a:tblGrid>
              <a:tr h="538649">
                <a:tc>
                  <a:txBody>
                    <a:bodyPr/>
                    <a:lstStyle/>
                    <a:p>
                      <a:r>
                        <a:rPr lang="ru-RU" b="1" dirty="0">
                          <a:effectLst/>
                          <a:latin typeface="arial" panose="020B0604020202020204" pitchFamily="34" charset="0"/>
                        </a:rPr>
                        <a:t>Любопытство</a:t>
                      </a:r>
                      <a:endParaRPr lang="ru-RU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675" marR="66675" marT="66675" marB="66675" anchor="ctr">
                    <a:lnL w="9525" cap="flat" cmpd="sng" algn="ctr">
                      <a:solidFill>
                        <a:srgbClr val="CECE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ECE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ECE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ECE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>
                          <a:effectLst/>
                          <a:latin typeface="arial" panose="020B0604020202020204" pitchFamily="34" charset="0"/>
                        </a:rPr>
                        <a:t>Любознательность</a:t>
                      </a:r>
                      <a:endParaRPr lang="ru-RU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675" marR="66675" marT="66675" marB="66675" anchor="ctr">
                    <a:lnL w="9525" cap="flat" cmpd="sng" algn="ctr">
                      <a:solidFill>
                        <a:srgbClr val="CECE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ECE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ECE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ECE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38649">
                <a:tc>
                  <a:txBody>
                    <a:bodyPr/>
                    <a:lstStyle/>
                    <a:p>
                      <a:r>
                        <a:rPr lang="ru-RU">
                          <a:effectLst/>
                          <a:latin typeface="arial" panose="020B0604020202020204" pitchFamily="34" charset="0"/>
                        </a:rPr>
                        <a:t>Присуще как человеку, так и животным</a:t>
                      </a:r>
                    </a:p>
                  </a:txBody>
                  <a:tcPr marL="66675" marR="66675" marT="66675" marB="66675" anchor="ctr">
                    <a:lnL w="9525" cap="flat" cmpd="sng" algn="ctr">
                      <a:solidFill>
                        <a:srgbClr val="CECE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ECE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ECE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ECE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>
                          <a:effectLst/>
                          <a:latin typeface="arial" panose="020B0604020202020204" pitchFamily="34" charset="0"/>
                        </a:rPr>
                        <a:t>Считается отличительной чертой человека</a:t>
                      </a:r>
                    </a:p>
                  </a:txBody>
                  <a:tcPr marL="66675" marR="66675" marT="66675" marB="66675" anchor="ctr">
                    <a:lnL w="9525" cap="flat" cmpd="sng" algn="ctr">
                      <a:solidFill>
                        <a:srgbClr val="CECE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ECE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ECE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ECE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</a:tr>
              <a:tr h="538649">
                <a:tc>
                  <a:txBody>
                    <a:bodyPr/>
                    <a:lstStyle/>
                    <a:p>
                      <a:r>
                        <a:rPr lang="ru-RU">
                          <a:effectLst/>
                          <a:latin typeface="arial" panose="020B0604020202020204" pitchFamily="34" charset="0"/>
                        </a:rPr>
                        <a:t>Врожденное качество</a:t>
                      </a:r>
                    </a:p>
                  </a:txBody>
                  <a:tcPr marL="66675" marR="66675" marT="66675" marB="66675" anchor="ctr">
                    <a:lnL w="9525" cap="flat" cmpd="sng" algn="ctr">
                      <a:solidFill>
                        <a:srgbClr val="CECE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ECE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ECE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ECE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>
                          <a:effectLst/>
                          <a:latin typeface="arial" panose="020B0604020202020204" pitchFamily="34" charset="0"/>
                        </a:rPr>
                        <a:t>Проявляется по мере взросления</a:t>
                      </a:r>
                    </a:p>
                  </a:txBody>
                  <a:tcPr marL="66675" marR="66675" marT="66675" marB="66675" anchor="ctr">
                    <a:lnL w="9525" cap="flat" cmpd="sng" algn="ctr">
                      <a:solidFill>
                        <a:srgbClr val="CECE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ECE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ECE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ECE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38649">
                <a:tc>
                  <a:txBody>
                    <a:bodyPr/>
                    <a:lstStyle/>
                    <a:p>
                      <a:r>
                        <a:rPr lang="ru-RU">
                          <a:effectLst/>
                          <a:latin typeface="arial" panose="020B0604020202020204" pitchFamily="34" charset="0"/>
                        </a:rPr>
                        <a:t>Имеет неконтролируемый характер</a:t>
                      </a:r>
                    </a:p>
                  </a:txBody>
                  <a:tcPr marL="66675" marR="66675" marT="66675" marB="66675" anchor="ctr">
                    <a:lnL w="9525" cap="flat" cmpd="sng" algn="ctr">
                      <a:solidFill>
                        <a:srgbClr val="CECE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ECE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ECE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ECE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>
                          <a:effectLst/>
                          <a:latin typeface="arial" panose="020B0604020202020204" pitchFamily="34" charset="0"/>
                        </a:rPr>
                        <a:t>Выступает целенаправленной деятельностью</a:t>
                      </a:r>
                    </a:p>
                  </a:txBody>
                  <a:tcPr marL="66675" marR="66675" marT="66675" marB="66675" anchor="ctr">
                    <a:lnL w="9525" cap="flat" cmpd="sng" algn="ctr">
                      <a:solidFill>
                        <a:srgbClr val="CECE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ECE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ECE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ECE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</a:tr>
              <a:tr h="538649">
                <a:tc>
                  <a:txBody>
                    <a:bodyPr/>
                    <a:lstStyle/>
                    <a:p>
                      <a:r>
                        <a:rPr lang="ru-RU">
                          <a:effectLst/>
                          <a:latin typeface="arial" panose="020B0604020202020204" pitchFamily="34" charset="0"/>
                        </a:rPr>
                        <a:t>Может носить разрушительный оттенок</a:t>
                      </a:r>
                    </a:p>
                  </a:txBody>
                  <a:tcPr marL="66675" marR="66675" marT="66675" marB="66675" anchor="ctr">
                    <a:lnL w="9525" cap="flat" cmpd="sng" algn="ctr">
                      <a:solidFill>
                        <a:srgbClr val="CECE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ECE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ECE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ECE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>
                          <a:effectLst/>
                          <a:latin typeface="arial" panose="020B0604020202020204" pitchFamily="34" charset="0"/>
                        </a:rPr>
                        <a:t>Ориентирована лишь на созидание</a:t>
                      </a:r>
                    </a:p>
                  </a:txBody>
                  <a:tcPr marL="66675" marR="66675" marT="66675" marB="66675" anchor="ctr">
                    <a:lnL w="9525" cap="flat" cmpd="sng" algn="ctr">
                      <a:solidFill>
                        <a:srgbClr val="CECE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ECE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ECE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ECE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63559">
                <a:tc>
                  <a:txBody>
                    <a:bodyPr/>
                    <a:lstStyle/>
                    <a:p>
                      <a:r>
                        <a:rPr lang="ru-RU" dirty="0">
                          <a:effectLst/>
                          <a:latin typeface="arial" panose="020B0604020202020204" pitchFamily="34" charset="0"/>
                        </a:rPr>
                        <a:t>Подогревается эмоциональной захваченностью</a:t>
                      </a:r>
                    </a:p>
                  </a:txBody>
                  <a:tcPr marL="66675" marR="66675" marT="66675" marB="66675" anchor="ctr">
                    <a:lnL w="9525" cap="flat" cmpd="sng" algn="ctr">
                      <a:solidFill>
                        <a:srgbClr val="CECE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ECE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ECE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ECE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effectLst/>
                          <a:latin typeface="arial" panose="020B0604020202020204" pitchFamily="34" charset="0"/>
                        </a:rPr>
                        <a:t>Имеет под собой сугубо </a:t>
                      </a:r>
                      <a:r>
                        <a:rPr lang="ru-RU" dirty="0" smtClean="0">
                          <a:effectLst/>
                          <a:latin typeface="arial" panose="020B0604020202020204" pitchFamily="34" charset="0"/>
                        </a:rPr>
                        <a:t>рациональное зерно</a:t>
                      </a:r>
                      <a:endParaRPr lang="ru-RU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675" marR="66675" marT="66675" marB="66675" anchor="ctr">
                    <a:lnL w="9525" cap="flat" cmpd="sng" algn="ctr">
                      <a:solidFill>
                        <a:srgbClr val="CECE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ECE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ECE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ECE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14961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779" y="-95534"/>
            <a:ext cx="5718221" cy="4288666"/>
          </a:xfrm>
          <a:prstGeom prst="rect">
            <a:avLst/>
          </a:prstGeom>
          <a:ln w="12700">
            <a:solidFill>
              <a:schemeClr val="accent2">
                <a:lumMod val="50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289" y="3754192"/>
            <a:ext cx="4670738" cy="3103808"/>
          </a:xfrm>
          <a:prstGeom prst="rect">
            <a:avLst/>
          </a:prstGeom>
          <a:ln w="12700">
            <a:solidFill>
              <a:schemeClr val="accent2">
                <a:lumMod val="50000"/>
              </a:schemeClr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85893" cy="3889420"/>
          </a:xfrm>
          <a:prstGeom prst="rect">
            <a:avLst/>
          </a:prstGeom>
          <a:ln w="12700">
            <a:solidFill>
              <a:schemeClr val="accent2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7497970" y="4288666"/>
            <a:ext cx="445974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Над бумажным над листом</a:t>
            </a:r>
          </a:p>
          <a:p>
            <a:r>
              <a:rPr lang="ru-RU" sz="24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Машет кисточка хвостом.</a:t>
            </a:r>
          </a:p>
          <a:p>
            <a:r>
              <a:rPr lang="ru-RU" sz="24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И не просто машет,</a:t>
            </a:r>
          </a:p>
          <a:p>
            <a:r>
              <a:rPr lang="ru-RU" sz="24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А бумагу мажет,</a:t>
            </a:r>
          </a:p>
          <a:p>
            <a:r>
              <a:rPr lang="ru-RU" sz="24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Красит в разные цвета.</a:t>
            </a:r>
          </a:p>
          <a:p>
            <a:r>
              <a:rPr lang="ru-RU" sz="24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Ух, какая красота! </a:t>
            </a:r>
          </a:p>
          <a:p>
            <a:pPr algn="r"/>
            <a:r>
              <a:rPr lang="ru-RU" sz="24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Берестов В</a:t>
            </a:r>
            <a:r>
              <a:rPr lang="ru-RU" sz="24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01656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60959" y="287911"/>
            <a:ext cx="11505335" cy="6463308"/>
          </a:xfrm>
          <a:prstGeom prst="rect">
            <a:avLst/>
          </a:prstGeom>
          <a:noFill/>
          <a:ln w="57150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91440" tIns="45720" rIns="91440" bIns="45720">
            <a:spAutoFit/>
          </a:bodyPr>
          <a:lstStyle/>
          <a:p>
            <a:r>
              <a:rPr lang="ru-RU" sz="6000" b="1" dirty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«Весь огромный мир кругом меня, </a:t>
            </a:r>
            <a:r>
              <a:rPr lang="ru-RU" sz="6000" b="1" dirty="0" smtClean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надо </a:t>
            </a:r>
            <a:r>
              <a:rPr lang="ru-RU" sz="6000" b="1" dirty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мной и подо мной полон неизвестных тайн. </a:t>
            </a:r>
            <a:r>
              <a:rPr lang="ru-RU" sz="6000" b="1" dirty="0" smtClean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Я </a:t>
            </a:r>
            <a:r>
              <a:rPr lang="ru-RU" sz="6000" b="1" dirty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буду их открывать всю жизнь, потому что это самое </a:t>
            </a:r>
            <a:r>
              <a:rPr lang="ru-RU" sz="6000" b="1" dirty="0" smtClean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увлекательное </a:t>
            </a:r>
            <a:r>
              <a:rPr lang="ru-RU" sz="6000" b="1" dirty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занятие в мире.</a:t>
            </a:r>
          </a:p>
          <a:p>
            <a:pPr algn="r"/>
            <a:r>
              <a:rPr lang="ru-RU" sz="4400" b="1" cap="none" spc="0" dirty="0">
                <a:ln w="19050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5400" b="1" dirty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  <a:reflection stA="0" endPos="65000" dist="50800" dir="5400000" sy="-100000" algn="bl" rotWithShape="0"/>
                </a:effectLst>
              </a:rPr>
              <a:t>/В. Бианки/</a:t>
            </a:r>
          </a:p>
        </p:txBody>
      </p:sp>
    </p:spTree>
    <p:extLst>
      <p:ext uri="{BB962C8B-B14F-4D97-AF65-F5344CB8AC3E}">
        <p14:creationId xmlns:p14="http://schemas.microsoft.com/office/powerpoint/2010/main" val="158057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71" y="128789"/>
            <a:ext cx="4803820" cy="2409695"/>
          </a:xfrm>
          <a:prstGeom prst="rect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20369"/>
            <a:ext cx="5650173" cy="4237630"/>
          </a:xfrm>
          <a:prstGeom prst="rect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149" y="3094256"/>
            <a:ext cx="5018324" cy="3763743"/>
          </a:xfrm>
          <a:prstGeom prst="rect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7115571" y="128789"/>
            <a:ext cx="438548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B08600"/>
                </a:solidFill>
              </a:rPr>
              <a:t>Скуку прочь и прочь дремоту,</a:t>
            </a:r>
          </a:p>
          <a:p>
            <a:r>
              <a:rPr lang="ru-RU" sz="2400" b="1" dirty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B08600"/>
                </a:solidFill>
              </a:rPr>
              <a:t>Образуем-ка кружок -</a:t>
            </a:r>
          </a:p>
          <a:p>
            <a:r>
              <a:rPr lang="ru-RU" sz="2400" b="1" dirty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B08600"/>
                </a:solidFill>
              </a:rPr>
              <a:t>Слепим вкусный пирожок!</a:t>
            </a:r>
          </a:p>
          <a:p>
            <a:r>
              <a:rPr lang="ru-RU" sz="2400" b="1" dirty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B08600"/>
                </a:solidFill>
              </a:rPr>
              <a:t>Слепим чашку и тарелку,</a:t>
            </a:r>
          </a:p>
          <a:p>
            <a:r>
              <a:rPr lang="ru-RU" sz="2400" b="1" dirty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B08600"/>
                </a:solidFill>
              </a:rPr>
              <a:t>Слепим зайчика и белку,</a:t>
            </a:r>
          </a:p>
          <a:p>
            <a:r>
              <a:rPr lang="ru-RU" sz="2400" b="1" dirty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B08600"/>
                </a:solidFill>
              </a:rPr>
              <a:t>Все к столу спешим-летим -</a:t>
            </a:r>
          </a:p>
          <a:p>
            <a:r>
              <a:rPr lang="ru-RU" sz="2400" b="1" dirty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B08600"/>
                </a:solidFill>
              </a:rPr>
              <a:t>Лепим вместе, что хотим!</a:t>
            </a:r>
          </a:p>
          <a:p>
            <a:pPr algn="r"/>
            <a:r>
              <a:rPr lang="ru-RU" sz="2400" b="1" dirty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B08600"/>
                </a:solidFill>
              </a:rPr>
              <a:t>автор: Кирилл Авдеенко</a:t>
            </a:r>
          </a:p>
        </p:txBody>
      </p:sp>
    </p:spTree>
    <p:extLst>
      <p:ext uri="{BB962C8B-B14F-4D97-AF65-F5344CB8AC3E}">
        <p14:creationId xmlns:p14="http://schemas.microsoft.com/office/powerpoint/2010/main" val="350902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639" y="0"/>
            <a:ext cx="6637361" cy="4978020"/>
          </a:xfrm>
          <a:prstGeom prst="rect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6225"/>
            <a:ext cx="6482367" cy="4861775"/>
          </a:xfrm>
          <a:prstGeom prst="rect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3796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8" y="1720003"/>
            <a:ext cx="6514017" cy="4885514"/>
          </a:xfrm>
          <a:prstGeom prst="rect">
            <a:avLst/>
          </a:prstGeom>
          <a:ln w="19050">
            <a:solidFill>
              <a:schemeClr val="accent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549" y="0"/>
            <a:ext cx="5628451" cy="4221339"/>
          </a:xfrm>
          <a:prstGeom prst="rect">
            <a:avLst/>
          </a:prstGeom>
          <a:ln w="19050">
            <a:solidFill>
              <a:schemeClr val="accent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92437" y="476519"/>
            <a:ext cx="5786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За делом и о чувствах не забываем!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2566420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449" y="3033022"/>
            <a:ext cx="5095741" cy="3821806"/>
          </a:xfrm>
          <a:prstGeom prst="rect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6370"/>
            <a:ext cx="6959449" cy="5219587"/>
          </a:xfrm>
          <a:prstGeom prst="rect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7100896" y="0"/>
            <a:ext cx="4426292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</a:rPr>
              <a:t>С улицы домой Алешка</a:t>
            </a:r>
          </a:p>
          <a:p>
            <a:r>
              <a:rPr lang="ru-RU" sz="24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</a:rPr>
              <a:t>первый снег принес в ладошке.</a:t>
            </a:r>
          </a:p>
          <a:p>
            <a:r>
              <a:rPr lang="ru-RU" sz="24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</a:rPr>
              <a:t>«Мама! – закричал мальчонка,</a:t>
            </a:r>
          </a:p>
          <a:p>
            <a:r>
              <a:rPr lang="ru-RU" sz="24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</a:rPr>
              <a:t>протянул вперед ручонку. –</a:t>
            </a:r>
          </a:p>
          <a:p>
            <a:r>
              <a:rPr lang="ru-RU" sz="24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</a:rPr>
              <a:t>Я снежок принес сюда!..» —</a:t>
            </a:r>
          </a:p>
          <a:p>
            <a:r>
              <a:rPr lang="ru-RU" sz="24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</a:rPr>
              <a:t>И замолк. Одна вода</a:t>
            </a:r>
          </a:p>
          <a:p>
            <a:r>
              <a:rPr lang="ru-RU" sz="24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</a:rPr>
              <a:t>на пол капала с ладошки</a:t>
            </a:r>
            <a:r>
              <a:rPr lang="ru-RU" sz="24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</a:rPr>
              <a:t>.</a:t>
            </a:r>
            <a:r>
              <a:rPr lang="ru-RU" sz="20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</a:rPr>
              <a:t> </a:t>
            </a:r>
            <a:endParaRPr lang="ru-RU" sz="2000" b="1" dirty="0" smtClean="0">
              <a:ln w="127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</a:endParaRPr>
          </a:p>
          <a:p>
            <a:pPr algn="r"/>
            <a:r>
              <a:rPr lang="ru-RU" sz="20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</a:rPr>
              <a:t>Елена АНДРЕЕВА</a:t>
            </a:r>
            <a:endParaRPr lang="ru-RU" sz="2000" b="1" dirty="0">
              <a:ln w="127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74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412" y="2002809"/>
            <a:ext cx="6473588" cy="4855191"/>
          </a:xfrm>
          <a:prstGeom prst="roundRect">
            <a:avLst>
              <a:gd name="adj" fmla="val 16667"/>
            </a:avLst>
          </a:prstGeom>
          <a:ln w="12700">
            <a:solidFill>
              <a:schemeClr val="accent2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86818" cy="4490113"/>
          </a:xfrm>
          <a:prstGeom prst="roundRect">
            <a:avLst>
              <a:gd name="adj" fmla="val 16667"/>
            </a:avLst>
          </a:prstGeom>
          <a:ln w="19050">
            <a:solidFill>
              <a:schemeClr val="accent2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6107021" y="309093"/>
            <a:ext cx="59647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Ещё раз убедились, что водичка мокрая, а из снега ещё и холодная.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6953475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79041" y="117936"/>
            <a:ext cx="11376338" cy="954107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  <a:sp3d extrusionH="57150">
              <a:bevelT w="50800" h="38100" prst="riblet"/>
            </a:sp3d>
          </a:bodyPr>
          <a:lstStyle/>
          <a:p>
            <a:r>
              <a:rPr lang="ru-RU" dirty="0" smtClean="0">
                <a:solidFill>
                  <a:srgbClr val="00000A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ru-RU" sz="2800" b="1" dirty="0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«Развитие познавательного интереса у детей раннего возраста через экспериментирование в рукотворном мире» (март – апрель)</a:t>
            </a:r>
            <a:endParaRPr lang="ru-RU" sz="2800" b="1" dirty="0">
              <a:ln w="12700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011" y="1209918"/>
            <a:ext cx="7185034" cy="53887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50" y="1209918"/>
            <a:ext cx="2363689" cy="3660798"/>
          </a:xfrm>
          <a:prstGeom prst="rect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0" y="4870716"/>
            <a:ext cx="499700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n w="12700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cs typeface="Lucida Sans Unicode" panose="020B0602030504020204" pitchFamily="34" charset="0"/>
              </a:rPr>
              <a:t>Вода- это то, </a:t>
            </a:r>
            <a:endParaRPr lang="ru-RU" sz="2400" b="1" dirty="0" smtClean="0">
              <a:ln w="12700">
                <a:solidFill>
                  <a:schemeClr val="accent5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cs typeface="Lucida Sans Unicode" panose="020B0602030504020204" pitchFamily="34" charset="0"/>
            </a:endParaRPr>
          </a:p>
          <a:p>
            <a:r>
              <a:rPr lang="ru-RU" sz="2400" b="1" dirty="0" smtClean="0">
                <a:ln w="12700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cs typeface="Lucida Sans Unicode" panose="020B0602030504020204" pitchFamily="34" charset="0"/>
              </a:rPr>
              <a:t>что </a:t>
            </a:r>
            <a:r>
              <a:rPr lang="ru-RU" sz="2400" b="1" dirty="0">
                <a:ln w="12700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cs typeface="Lucida Sans Unicode" panose="020B0602030504020204" pitchFamily="34" charset="0"/>
              </a:rPr>
              <a:t>всем жизнь нам дает.</a:t>
            </a:r>
          </a:p>
          <a:p>
            <a:r>
              <a:rPr lang="ru-RU" sz="2400" b="1" dirty="0">
                <a:ln w="12700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cs typeface="Lucida Sans Unicode" panose="020B0602030504020204" pitchFamily="34" charset="0"/>
              </a:rPr>
              <a:t>Что</a:t>
            </a:r>
            <a:r>
              <a:rPr lang="ru-RU" sz="2400" b="1" dirty="0">
                <a:ln w="12700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cs typeface="Lucida Sans Unicode" panose="020B0602030504020204" pitchFamily="34" charset="0"/>
              </a:rPr>
              <a:t> силы и бодрости нам придает.</a:t>
            </a:r>
          </a:p>
          <a:p>
            <a:r>
              <a:rPr lang="ru-RU" sz="2400" b="1" dirty="0">
                <a:ln w="12700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cs typeface="Lucida Sans Unicode" panose="020B0602030504020204" pitchFamily="34" charset="0"/>
              </a:rPr>
              <a:t>Кристально чиста или очень грязна.</a:t>
            </a:r>
          </a:p>
          <a:p>
            <a:r>
              <a:rPr lang="ru-RU" sz="2400" b="1" dirty="0">
                <a:ln w="12700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cs typeface="Lucida Sans Unicode" panose="020B0602030504020204" pitchFamily="34" charset="0"/>
              </a:rPr>
              <a:t>В любом состоянье полезна она.</a:t>
            </a:r>
          </a:p>
        </p:txBody>
      </p:sp>
    </p:spTree>
    <p:extLst>
      <p:ext uri="{BB962C8B-B14F-4D97-AF65-F5344CB8AC3E}">
        <p14:creationId xmlns:p14="http://schemas.microsoft.com/office/powerpoint/2010/main" val="264092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1" y="131959"/>
            <a:ext cx="7087737" cy="5315803"/>
          </a:xfrm>
          <a:prstGeom prst="rect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897" y="611357"/>
            <a:ext cx="7161103" cy="5370827"/>
          </a:xfrm>
          <a:prstGeom prst="rect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60101" y="5927160"/>
            <a:ext cx="121318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SimSun" panose="02010600030101010101" pitchFamily="2" charset="-122"/>
              </a:rPr>
              <a:t>Элементарные </a:t>
            </a:r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ea typeface="SimSun" panose="02010600030101010101" pitchFamily="2" charset="-122"/>
              </a:rPr>
              <a:t>опыты помогают детям осмыслить явления окружающего мира, расширить кругозор, понять существующие взаимосвязи</a:t>
            </a:r>
            <a:endParaRPr lang="ru-RU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6677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68721" cy="3876541"/>
          </a:xfrm>
          <a:prstGeom prst="rect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476" y="3113467"/>
            <a:ext cx="4992711" cy="3744533"/>
          </a:xfrm>
          <a:prstGeom prst="rect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39447" y="523742"/>
            <a:ext cx="4576293" cy="3528812"/>
          </a:xfrm>
          <a:prstGeom prst="rect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89894" y="4248747"/>
            <a:ext cx="366669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n w="12700">
                  <a:solidFill>
                    <a:schemeClr val="tx2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</a:rPr>
              <a:t>Мы бумагу рвали, рвали</a:t>
            </a:r>
          </a:p>
          <a:p>
            <a:r>
              <a:rPr lang="ru-RU" sz="2400" b="1" dirty="0">
                <a:ln w="12700">
                  <a:solidFill>
                    <a:schemeClr val="tx2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</a:rPr>
              <a:t>Мы бумагу мяли, мяли</a:t>
            </a:r>
          </a:p>
          <a:p>
            <a:r>
              <a:rPr lang="ru-RU" sz="2400" b="1" dirty="0">
                <a:ln w="12700">
                  <a:solidFill>
                    <a:schemeClr val="tx2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</a:rPr>
              <a:t>Так, что пальчики устали</a:t>
            </a:r>
          </a:p>
          <a:p>
            <a:r>
              <a:rPr lang="ru-RU" sz="2400" b="1" dirty="0">
                <a:ln w="12700">
                  <a:solidFill>
                    <a:schemeClr val="tx2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</a:rPr>
              <a:t>Мы немножко отдохнём</a:t>
            </a:r>
          </a:p>
          <a:p>
            <a:r>
              <a:rPr lang="ru-RU" sz="2400" b="1" dirty="0">
                <a:ln w="12700">
                  <a:solidFill>
                    <a:schemeClr val="tx2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</a:rPr>
              <a:t>И опять её порвём.</a:t>
            </a:r>
          </a:p>
        </p:txBody>
      </p:sp>
    </p:spTree>
    <p:extLst>
      <p:ext uri="{BB962C8B-B14F-4D97-AF65-F5344CB8AC3E}">
        <p14:creationId xmlns:p14="http://schemas.microsoft.com/office/powerpoint/2010/main" val="242524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149" y="0"/>
            <a:ext cx="6430851" cy="4823138"/>
          </a:xfrm>
          <a:prstGeom prst="rect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5604" y="155604"/>
            <a:ext cx="4159876" cy="3848668"/>
          </a:xfrm>
          <a:prstGeom prst="rect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515" y="3663078"/>
            <a:ext cx="4530127" cy="3194922"/>
          </a:xfrm>
          <a:prstGeom prst="rect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22494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651" y="368490"/>
            <a:ext cx="6250673" cy="64895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9307" y="482196"/>
            <a:ext cx="563652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РППС: с целью развития любознательности, познавательного интереса </a:t>
            </a:r>
          </a:p>
          <a:p>
            <a:r>
              <a:rPr lang="ru-RU" sz="3200" b="1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и стимулирования исследовательского поведения в группе создан уголок экспериментирования. </a:t>
            </a:r>
          </a:p>
          <a:p>
            <a:r>
              <a:rPr lang="ru-RU" sz="3200" b="1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Создана картотека игр – экспериментов. </a:t>
            </a:r>
            <a:endParaRPr lang="ru-RU" sz="3200" dirty="0">
              <a:ln w="12700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9594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71657" y="139243"/>
            <a:ext cx="618804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Актуальность проекта:</a:t>
            </a:r>
            <a:endParaRPr lang="ru-RU" sz="4400" b="1" cap="none" spc="0" dirty="0">
              <a:ln w="127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1657" y="908684"/>
            <a:ext cx="11408689" cy="4154984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indent="449580">
              <a:spcAft>
                <a:spcPts val="0"/>
              </a:spcAft>
            </a:pPr>
            <a:r>
              <a:rPr lang="ru-RU" sz="2400" dirty="0" smtClean="0">
                <a:solidFill>
                  <a:srgbClr val="00000A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актуальность выбранной мной темы предопределена требованиями ФГОС. 	</a:t>
            </a:r>
            <a:r>
              <a:rPr lang="ru-RU" sz="2400" dirty="0" smtClean="0">
                <a:solidFill>
                  <a:srgbClr val="0000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sz="2400" dirty="0">
                <a:solidFill>
                  <a:srgbClr val="0000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возрасте одного – трёх лет уменьшается </a:t>
            </a:r>
            <a:r>
              <a:rPr lang="ru-RU" sz="2400" dirty="0" smtClean="0">
                <a:solidFill>
                  <a:srgbClr val="0000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зависимость ребёнка от </a:t>
            </a:r>
            <a:r>
              <a:rPr lang="ru-RU" sz="2400" dirty="0">
                <a:solidFill>
                  <a:srgbClr val="0000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взрослого, что ведёт к бурному развитию познавательной активности, предметной деятельности. </a:t>
            </a:r>
            <a:r>
              <a:rPr lang="ru-RU" sz="2400" dirty="0" smtClean="0">
                <a:solidFill>
                  <a:srgbClr val="0000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первые три года жизни метод экспериментирования является практически единственным способом познания мира, поэтому очень важно создать условия для максимального </a:t>
            </a:r>
            <a:r>
              <a:rPr lang="ru-RU" sz="2400" dirty="0" smtClean="0">
                <a:solidFill>
                  <a:srgbClr val="00000A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развития детской любознательности, пытливости ума и формирования на их основе устойчивых познавательных интересов.</a:t>
            </a:r>
          </a:p>
          <a:p>
            <a:pPr indent="449580">
              <a:spcAft>
                <a:spcPts val="0"/>
              </a:spcAft>
            </a:pPr>
            <a:r>
              <a:rPr lang="ru-RU" sz="2400" dirty="0" smtClean="0">
                <a:solidFill>
                  <a:srgbClr val="00000A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 учитывала и то, что эксперименты оказывают существенное влияние на сохранение эмоционального благополучия, так как помогают создать радостное настроение, снижают агрессию, состояние внешнего дискомфорта</a:t>
            </a:r>
            <a:r>
              <a:rPr lang="ru-RU" sz="2400" dirty="0" smtClean="0">
                <a:solidFill>
                  <a:srgbClr val="00000A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7668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271"/>
            <a:ext cx="5855596" cy="4391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457" y="1711159"/>
            <a:ext cx="6746543" cy="5059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905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0208" y="271559"/>
            <a:ext cx="11382233" cy="618733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ru-RU" sz="2800" b="1" dirty="0">
                <a:solidFill>
                  <a:srgbClr val="0000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Библиография: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М. </a:t>
            </a:r>
            <a:r>
              <a:rPr lang="ru-RU" sz="2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В.Коробова</a:t>
            </a:r>
            <a:r>
              <a:rPr lang="ru-RU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Р. </a:t>
            </a:r>
            <a:r>
              <a:rPr lang="ru-RU" sz="2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Ю.Посылкина</a:t>
            </a:r>
            <a:r>
              <a:rPr lang="ru-RU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«Малыш в мире природы», М.. «Просвещение», 2005г.</a:t>
            </a:r>
            <a:endParaRPr lang="ru-RU" sz="2000" dirty="0">
              <a:solidFill>
                <a:srgbClr val="00000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О. </a:t>
            </a:r>
            <a:r>
              <a:rPr lang="ru-RU" sz="2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А.Новиковская</a:t>
            </a:r>
            <a:r>
              <a:rPr lang="ru-RU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«Сборник развивающих игр с водой и песком для дошкольников», С-П, «Детство-ПРЕСС», 2005г.</a:t>
            </a:r>
            <a:endParaRPr lang="ru-RU" sz="2000" dirty="0">
              <a:solidFill>
                <a:srgbClr val="00000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  А. </a:t>
            </a:r>
            <a:r>
              <a:rPr lang="ru-RU" sz="2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С.Галанов</a:t>
            </a:r>
            <a:r>
              <a:rPr lang="ru-RU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«Игры, которые лечат» (для детей от 1 года до 3 лет), М. «Сфера», 2007г.</a:t>
            </a:r>
            <a:endParaRPr lang="ru-RU" sz="2000" dirty="0">
              <a:solidFill>
                <a:srgbClr val="00000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  О. </a:t>
            </a:r>
            <a:r>
              <a:rPr lang="ru-RU" sz="2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Г.Заводчикова</a:t>
            </a:r>
            <a:r>
              <a:rPr lang="ru-RU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«Адаптация ребёнка к детскому саду», М. «Просвещение», 2007г.</a:t>
            </a:r>
            <a:endParaRPr lang="ru-RU" sz="2000" dirty="0">
              <a:solidFill>
                <a:srgbClr val="00000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  «Радуга» Программа, М. «</a:t>
            </a:r>
            <a:r>
              <a:rPr lang="ru-RU" sz="2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Линка</a:t>
            </a:r>
            <a:r>
              <a:rPr lang="ru-RU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-ПРЕСС», 1996г.</a:t>
            </a:r>
            <a:endParaRPr lang="ru-RU" sz="2000" dirty="0">
              <a:solidFill>
                <a:srgbClr val="00000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6.  Е. </a:t>
            </a:r>
            <a:r>
              <a:rPr lang="ru-RU" sz="2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В.Баранова</a:t>
            </a:r>
            <a:r>
              <a:rPr lang="ru-RU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«Развивающие занятия и игры с водой в детском саду и дома» (для детей 2-4 лет), Ярославль, «Академия развития», 2008г.</a:t>
            </a:r>
            <a:endParaRPr lang="ru-RU" sz="2000" dirty="0">
              <a:solidFill>
                <a:srgbClr val="00000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7.  А. Кузнецова «Лучшие развивающие игры для детей от 1 до 3 лет», РИПОЛ КЛАССИК ДОМ XXI век, Москва, 2006г.</a:t>
            </a:r>
            <a:endParaRPr lang="ru-RU" sz="2000" dirty="0">
              <a:solidFill>
                <a:srgbClr val="00000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8. «Дошкольное воспитание» № 2 – 2009г., стр.22 – 27 Е. Смирнова «Ранний возраст: игры, развивающие познавательную активность»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7096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er.org.ua/upload/iblock/90d/90dacb09194fddead52319e1ce7fd8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719" y="1982541"/>
            <a:ext cx="3848100" cy="4514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Выноска-облако 1"/>
          <p:cNvSpPr/>
          <p:nvPr/>
        </p:nvSpPr>
        <p:spPr>
          <a:xfrm rot="21192439">
            <a:off x="25969" y="340295"/>
            <a:ext cx="8946195" cy="4288665"/>
          </a:xfrm>
          <a:prstGeom prst="cloudCallout">
            <a:avLst>
              <a:gd name="adj1" fmla="val 40077"/>
              <a:gd name="adj2" fmla="val 49333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3200" b="1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rgbClr val="007033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«НЕ ПРИВЫКАЙТЕ К ЧУДЕСАМ –</a:t>
            </a:r>
          </a:p>
          <a:p>
            <a:r>
              <a:rPr lang="ru-RU" sz="3200" b="1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rgbClr val="007033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ДИВИТЕСЬ ИМ, ДИВИТЕСЬ…»</a:t>
            </a:r>
          </a:p>
          <a:p>
            <a:pPr algn="r"/>
            <a:r>
              <a:rPr lang="ru-RU" sz="3200" b="1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rgbClr val="007033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В. ШЕФНЕР (1964 Г.)</a:t>
            </a:r>
            <a:endParaRPr lang="ru-RU" sz="3200" b="1" dirty="0">
              <a:ln w="28575">
                <a:solidFill>
                  <a:schemeClr val="tx1"/>
                </a:solidFill>
                <a:prstDash val="solid"/>
              </a:ln>
              <a:solidFill>
                <a:srgbClr val="007033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72863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4700" y="411310"/>
            <a:ext cx="195758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cap="none" spc="0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Цель:</a:t>
            </a:r>
            <a:endParaRPr lang="ru-RU" sz="4400" b="1" cap="none" spc="0" dirty="0">
              <a:ln w="127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3487" y="1357476"/>
            <a:ext cx="11552350" cy="1754326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rgbClr val="00000A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развитие познавательной активности и </a:t>
            </a:r>
            <a:r>
              <a:rPr lang="ru-RU" sz="360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формирование активного словаря через включение в процесс элементарного экспериментирования</a:t>
            </a:r>
            <a:r>
              <a:rPr lang="ru-RU" sz="3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.</a:t>
            </a:r>
            <a:endParaRPr lang="ru-RU" sz="3600" dirty="0"/>
          </a:p>
        </p:txBody>
      </p:sp>
      <p:pic>
        <p:nvPicPr>
          <p:cNvPr id="2050" name="Picture 2" descr="http://takya.ru/nuda/rastvori-raschet-procentnoj-koncentracii-rastvora/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101" y="3288527"/>
            <a:ext cx="4568736" cy="3426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5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492" y="0"/>
            <a:ext cx="214180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cap="none" spc="0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Задачи:</a:t>
            </a:r>
            <a:endParaRPr lang="ru-RU" sz="4400" b="1" cap="none" spc="0" dirty="0">
              <a:ln w="127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3182" y="968391"/>
            <a:ext cx="11706897" cy="5569538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000A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расширять и обогащать представления детей о предметах непосредственного окружения, их признаках и свойствах через элементарное экспериментирование с объектами неживой природы и предметами рукотворного мира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000A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развивать сенсорную культуру детей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000A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способствовать стимулированию исследовательской активности детей посредством действий с дидактическими игрушками, природным материалом, разнообразными предметами быта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000A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развивать мышление, познавательные способности, речь, мелкую и крупную моторику рук, координацию движений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000A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создать в группе необходимую предметно-развивающую среду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000A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вызывать положительные эмоции при активных действиях в процессе экспериментирования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rgbClr val="00000A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привлечь родителей к сотрудничеству используя беседы с ними, консультации, памятки, фотоотчёты о работе в группе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68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6747" y="243557"/>
            <a:ext cx="35902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cap="none" spc="0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Тип проекта:</a:t>
            </a:r>
            <a:endParaRPr lang="ru-RU" sz="4400" b="1" cap="none" spc="0" dirty="0">
              <a:ln w="127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6747" y="1174004"/>
            <a:ext cx="11578785" cy="156966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00000A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образовательный, </a:t>
            </a:r>
          </a:p>
          <a:p>
            <a:r>
              <a:rPr lang="ru-RU" sz="3200" dirty="0" smtClean="0">
                <a:solidFill>
                  <a:srgbClr val="00000A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долгосрочный (октябрь – май 2017 года), </a:t>
            </a:r>
          </a:p>
          <a:p>
            <a:r>
              <a:rPr lang="ru-RU" sz="3200" dirty="0" smtClean="0">
                <a:solidFill>
                  <a:srgbClr val="00000A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групповой</a:t>
            </a:r>
            <a:endParaRPr lang="ru-R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8" name="Picture 4" descr="https://classconnection.s3.amazonaws.com/838/flashcards/2282838/jpg/tkidslaboratory13531301969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012" y="2904670"/>
            <a:ext cx="5335306" cy="3767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356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3252" y="0"/>
            <a:ext cx="61300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cap="none" spc="0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Ожидаемый результат:</a:t>
            </a:r>
            <a:endParaRPr lang="ru-RU" sz="4400" b="1" cap="none" spc="0" dirty="0">
              <a:ln w="127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3251" y="820594"/>
            <a:ext cx="11741069" cy="44489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00000A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создание материально – технической базы для детского экспериментирования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00000A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формирование интереса к познавательно – исследовательской и продуктивной деятельности у детей раннего возраста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00000A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возникновение у детей простых форм наглядно- действенного мышления, самых первичных обобщений, непосредственно связанных с выделением тех или иных внешних и внутренних признаков предметов, явлений, процессов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обогащение активного и пассивного словаря детей</a:t>
            </a:r>
            <a:endParaRPr lang="ru-RU" sz="2400" dirty="0" smtClean="0">
              <a:solidFill>
                <a:srgbClr val="00000A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повышение грамотности родителей в вопросах детского экспериментирования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62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2073" y="169452"/>
            <a:ext cx="11376338" cy="954107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  <a:sp3d extrusionH="57150">
              <a:bevelT w="50800" h="38100" prst="riblet"/>
            </a:sp3d>
          </a:bodyPr>
          <a:lstStyle/>
          <a:p>
            <a:r>
              <a:rPr lang="ru-RU" dirty="0" smtClean="0">
                <a:solidFill>
                  <a:srgbClr val="00000A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ru-RU" sz="2800" b="1" dirty="0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«Развитие познавательного интереса у детей раннего возраста через экспериментирование в неживой природе» (октябрь)</a:t>
            </a:r>
            <a:endParaRPr lang="ru-RU" sz="2800" b="1" dirty="0">
              <a:ln w="12700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rgbClr val="0070C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4245"/>
            <a:ext cx="5474367" cy="41057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430" y="1576138"/>
            <a:ext cx="6592570" cy="49444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554466" y="1258737"/>
            <a:ext cx="40584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n w="12700">
                  <a:solidFill>
                    <a:srgbClr val="004274"/>
                  </a:solidFill>
                  <a:prstDash val="solid"/>
                </a:ln>
                <a:solidFill>
                  <a:srgbClr val="0042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Меня пьют, меня льют.</a:t>
            </a:r>
          </a:p>
          <a:p>
            <a:r>
              <a:rPr lang="ru-RU" sz="2400" b="1" dirty="0">
                <a:ln w="12700">
                  <a:solidFill>
                    <a:srgbClr val="004274"/>
                  </a:solidFill>
                  <a:prstDash val="solid"/>
                </a:ln>
                <a:solidFill>
                  <a:srgbClr val="0042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Всем нужна я,</a:t>
            </a:r>
          </a:p>
          <a:p>
            <a:r>
              <a:rPr lang="ru-RU" sz="2400" b="1" dirty="0">
                <a:ln w="12700">
                  <a:solidFill>
                    <a:srgbClr val="004274"/>
                  </a:solidFill>
                  <a:prstDash val="solid"/>
                </a:ln>
                <a:solidFill>
                  <a:srgbClr val="0042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Кто я такая</a:t>
            </a:r>
            <a:r>
              <a:rPr lang="ru-RU" sz="2400" b="1" dirty="0" smtClean="0">
                <a:ln w="12700">
                  <a:solidFill>
                    <a:srgbClr val="004274"/>
                  </a:solidFill>
                  <a:prstDash val="solid"/>
                </a:ln>
                <a:solidFill>
                  <a:srgbClr val="0042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(вода)</a:t>
            </a:r>
            <a:endParaRPr lang="ru-RU" sz="2400" b="1" dirty="0">
              <a:ln w="12700">
                <a:solidFill>
                  <a:srgbClr val="004274"/>
                </a:solidFill>
                <a:prstDash val="solid"/>
              </a:ln>
              <a:solidFill>
                <a:srgbClr val="0042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03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025" y="2176542"/>
            <a:ext cx="6059975" cy="45449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98" y="193183"/>
            <a:ext cx="5864809" cy="4788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344703" y="5151549"/>
            <a:ext cx="553959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Наблюдение за демонстрацией опытов и практическое упражнение в их воспроизведении позволяет детям стать  первооткрывателями, исследователями того мира, который их окружает</a:t>
            </a:r>
          </a:p>
        </p:txBody>
      </p:sp>
    </p:spTree>
    <p:extLst>
      <p:ext uri="{BB962C8B-B14F-4D97-AF65-F5344CB8AC3E}">
        <p14:creationId xmlns:p14="http://schemas.microsoft.com/office/powerpoint/2010/main" val="59223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939</TotalTime>
  <Words>851</Words>
  <Application>Microsoft Office PowerPoint</Application>
  <PresentationFormat>Широкоэкранный</PresentationFormat>
  <Paragraphs>121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43" baseType="lpstr">
      <vt:lpstr>SimSun</vt:lpstr>
      <vt:lpstr>arial</vt:lpstr>
      <vt:lpstr>arial</vt:lpstr>
      <vt:lpstr>Calibri</vt:lpstr>
      <vt:lpstr>Calibri Light</vt:lpstr>
      <vt:lpstr>Cambria</vt:lpstr>
      <vt:lpstr>Lucida Sans Unicode</vt:lpstr>
      <vt:lpstr>Mangal</vt:lpstr>
      <vt:lpstr>Tahoma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Elena Bitskova</dc:creator>
  <cp:lastModifiedBy>Elena Bitskova</cp:lastModifiedBy>
  <cp:revision>66</cp:revision>
  <dcterms:created xsi:type="dcterms:W3CDTF">2017-05-06T21:27:39Z</dcterms:created>
  <dcterms:modified xsi:type="dcterms:W3CDTF">2017-05-29T19:24:12Z</dcterms:modified>
</cp:coreProperties>
</file>